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32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</p:sldIdLst>
  <p:sldSz cx="12192000" cy="6858000"/>
  <p:notesSz cx="6858000" cy="12192000"/>
  <p:custDataLst>
    <p:tags r:id="rId7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7" autoAdjust="0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5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d9b07742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基础课13 函数的图象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84A3806F-2278-4653-9E87-D16140979372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d9b07742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基础课13 函数的图象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56D5BC84-E45B-4755-9819-E4AA1195A05A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d9b07742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基础课13 函数的图象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58074B23-EE42-428F-9514-3D17548EA7EF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d9b07742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基础课13 函数的图象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33270B47-2CFE-41F2-A2AB-6BB1C3C125AB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9e0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2C6B8006-3C74-4DBB-B82F-AD59DD4F3218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d9b07742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基础课13 函数的图象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74627B29-D416-4951-8E2A-D66BEB7F180B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8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jpe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jpe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jpe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8.jpeg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jpeg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3.xml"/><Relationship Id="rId5" Type="http://schemas.openxmlformats.org/officeDocument/2006/relationships/slide" Target="slide20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8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6.png"/><Relationship Id="rId5" Type="http://schemas.openxmlformats.org/officeDocument/2006/relationships/image" Target="../media/image46.jpeg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2.png"/><Relationship Id="rId4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8.png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9.png"/><Relationship Id="rId4" Type="http://schemas.openxmlformats.org/officeDocument/2006/relationships/image" Target="../media/image5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8.png"/><Relationship Id="rId4" Type="http://schemas.openxmlformats.org/officeDocument/2006/relationships/image" Target="../media/image5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9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6_BD#775c44e53?segpoint=1&amp;vbadefaultcenterpage=1&amp;parentnodeid=67ed6d2a6&amp;vbahtmlprocessed=1"/>
              <p:cNvSpPr/>
              <p:nvPr/>
            </p:nvSpPr>
            <p:spPr>
              <a:xfrm>
                <a:off x="502920" y="2281823"/>
                <a:ext cx="11183112" cy="2582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翻折变换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mPr>
                      <m:mr>
                        <m:e>
                          <m:r>
                            <m:rPr>
                              <m:nor/>
                            </m:rP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将</m:t>
                          </m:r>
                          <m: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轴下方部分翻折到上方</m:t>
                          </m:r>
                        </m:e>
                      </m:mr>
                      <m:mr>
                        <m:e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原</m:t>
                              </m:r>
                              <m: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轴下方部分去掉</m:t>
                              </m:r>
                              <m: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上方部分不变</m:t>
                              </m:r>
                            </m:e>
                          </m:groupChr>
                        </m:e>
                      </m:mr>
                    </m:m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⑤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mPr>
                      <m:mr>
                        <m:e>
                          <m:r>
                            <m:rPr>
                              <m:nor/>
                            </m:rP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将</m:t>
                          </m:r>
                          <m: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m:rPr>
                              <m:nor/>
                            </m:rP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轴右侧部分翻折到左侧</m:t>
                          </m:r>
                        </m:e>
                      </m:mr>
                      <m:mr>
                        <m:e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原</m:t>
                              </m:r>
                              <m: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轴左侧部分去掉</m:t>
                              </m:r>
                              <m: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右侧不变</m:t>
                              </m:r>
                            </m:e>
                          </m:groupChr>
                        </m:e>
                      </m:mr>
                    </m:m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⑥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6_BD#775c44e53?segpoint=1&amp;vbadefaultcenterpage=1&amp;parentnodeid=67ed6d2a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81823"/>
                <a:ext cx="11183112" cy="2582355"/>
              </a:xfrm>
              <a:prstGeom prst="rect">
                <a:avLst/>
              </a:prstGeom>
              <a:blipFill rotWithShape="1">
                <a:blip r:embed="rId3"/>
                <a:stretch>
                  <a:fillRect t="-10" r="1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AN.5_1#775c44e53.blank?vbadefaultcenterpage=1&amp;parentnodeid=67ed6d2a6&amp;vbapositionanswer=5&amp;vbahtmlprocessed=1"/>
              <p:cNvSpPr/>
              <p:nvPr/>
            </p:nvSpPr>
            <p:spPr>
              <a:xfrm>
                <a:off x="8023416" y="3142691"/>
                <a:ext cx="949833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P_6_AN.5_1#775c44e53.blank?vbadefaultcenterpage=1&amp;parentnodeid=67ed6d2a6&amp;vbapositionanswer=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3416" y="3142691"/>
                <a:ext cx="949833" cy="353441"/>
              </a:xfrm>
              <a:prstGeom prst="rect">
                <a:avLst/>
              </a:prstGeom>
              <a:blipFill rotWithShape="1">
                <a:blip r:embed="rId4"/>
                <a:stretch>
                  <a:fillRect l="-20" t="-22" r="7" b="-77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AN.6_1#775c44e53.blank?vbadefaultcenterpage=1&amp;parentnodeid=67ed6d2a6&amp;vbapositionanswer=6&amp;vbahtmlprocessed=1"/>
              <p:cNvSpPr/>
              <p:nvPr/>
            </p:nvSpPr>
            <p:spPr>
              <a:xfrm>
                <a:off x="7423341" y="4157675"/>
                <a:ext cx="949833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P_6_AN.6_1#775c44e53.blank?vbadefaultcenterpage=1&amp;parentnodeid=67ed6d2a6&amp;vbapositionanswer=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341" y="4157675"/>
                <a:ext cx="949833" cy="353441"/>
              </a:xfrm>
              <a:prstGeom prst="rect">
                <a:avLst/>
              </a:prstGeom>
              <a:blipFill rotWithShape="1">
                <a:blip r:embed="rId5"/>
                <a:stretch>
                  <a:fillRect l="-20" t="-93" r="7" b="-77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6_BD#b946167a5?vbadefaultcenterpage=1&amp;parentnodeid=67ed6d2a6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2" y="756000"/>
            <a:ext cx="2532888" cy="448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7_BD#38ad0149f?segpoint=1&amp;vbadefaultcenterpage=1&amp;parentnodeid=b946167a5&amp;vbahtmlprocessed=1"/>
              <p:cNvSpPr/>
              <p:nvPr/>
            </p:nvSpPr>
            <p:spPr>
              <a:xfrm>
                <a:off x="502920" y="1343248"/>
                <a:ext cx="11183112" cy="46200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ts val="44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记住几个重要结论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ts val="44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（1）函数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的图象关于直线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ts val="44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（2）函数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中心对称.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ts val="44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（3）若函数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对定义域内任意自变量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，则函数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        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 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的图象关于直线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ts val="62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（4）函数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与函数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的图象关于直线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图象的左右平移仅仅是相对于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而言，如果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的系数不是1，常需把系数提出来，再      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进行变换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7_BD#38ad0149f?segpoint=1&amp;vbadefaultcenterpage=1&amp;parentnodeid=b946167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3248"/>
                <a:ext cx="11183112" cy="4620070"/>
              </a:xfrm>
              <a:prstGeom prst="rect">
                <a:avLst/>
              </a:prstGeom>
              <a:blipFill rotWithShape="1">
                <a:blip r:embed="rId4"/>
                <a:stretch>
                  <a:fillRect t="-5" r="1" b="-1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7_BD#38ad0149f?segpoint=1&amp;vbadefaultcenterpage=1&amp;parentnodeid=b946167a5&amp;vbahtmlprocessed=1"/>
          <p:cNvSpPr/>
          <p:nvPr/>
        </p:nvSpPr>
        <p:spPr>
          <a:xfrm>
            <a:off x="502920" y="2779345"/>
            <a:ext cx="11183112" cy="15873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函数图象平移变换八字方针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vl="0"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（1）“左加右减”，要注意加减指的是自变量.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（2）“上加下减”，要注意加减指的是函数值.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4d13e97b6?vbadefaultcenterpage=1&amp;parentnodeid=870e87b4c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3b4058033?vbadefaultcenterpage=1&amp;parentnodeid=4d13e97b6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7_1#b4d3bf6a0?vbadefaultcenterpage=1&amp;parentnodeid=3b4058033&amp;vbahtmlprocessed=1"/>
          <p:cNvSpPr/>
          <p:nvPr/>
        </p:nvSpPr>
        <p:spPr>
          <a:xfrm>
            <a:off x="502920" y="2012952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.（对的打“√”,错的打“×”）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T_7_BD.8_1#113aa7d99?vbadefaultcenterpage=1&amp;parentnodeid=b4d3bf6a0&amp;vbahtmlprocessed=1"/>
              <p:cNvSpPr/>
              <p:nvPr/>
            </p:nvSpPr>
            <p:spPr>
              <a:xfrm>
                <a:off x="502920" y="25675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的图象相同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T_7_BD.8_1#113aa7d99?vbadefaultcenterpage=1&amp;parentnodeid=b4d3bf6a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67591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59" r="1" b="-1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T_7_AN.9_1#113aa7d99.bracket?vbadefaultcenterpage=1&amp;parentnodeid=b4d3bf6a0&amp;vbapositionanswer=7&amp;vbahtmlprocessed=1"/>
          <p:cNvSpPr/>
          <p:nvPr/>
        </p:nvSpPr>
        <p:spPr>
          <a:xfrm>
            <a:off x="9090152" y="25675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T_7_BD.10_1#f2564c67d?vbadefaultcenterpage=1&amp;parentnodeid=b4d3bf6a0&amp;vbahtmlprocessed=1"/>
              <p:cNvSpPr/>
              <p:nvPr/>
            </p:nvSpPr>
            <p:spPr>
              <a:xfrm>
                <a:off x="502920" y="31136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≠1)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的图象相同.(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T_7_BD.10_1#f2564c67d?vbadefaultcenterpage=1&amp;parentnodeid=b4d3bf6a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13691"/>
                <a:ext cx="11183112" cy="486029"/>
              </a:xfrm>
              <a:prstGeom prst="rect">
                <a:avLst/>
              </a:prstGeom>
              <a:blipFill rotWithShape="1">
                <a:blip r:embed="rId5"/>
                <a:stretch>
                  <a:fillRect t="-59" r="1" b="-1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QT_7_AN.11_1#f2564c67d.bracket?vbadefaultcenterpage=1&amp;parentnodeid=b4d3bf6a0&amp;vbapositionanswer=8&amp;vbahtmlprocessed=1"/>
          <p:cNvSpPr/>
          <p:nvPr/>
        </p:nvSpPr>
        <p:spPr>
          <a:xfrm>
            <a:off x="8623110" y="31136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QT_7_BD.12_1#c257e2e5a?vbadefaultcenterpage=1&amp;parentnodeid=b4d3bf6a0&amp;vbahtmlprocessed=1"/>
              <p:cNvSpPr/>
              <p:nvPr/>
            </p:nvSpPr>
            <p:spPr>
              <a:xfrm>
                <a:off x="502920" y="36597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的图象关于原点对称.(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QT_7_BD.12_1#c257e2e5a?vbadefaultcenterpage=1&amp;parentnodeid=b4d3bf6a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59791"/>
                <a:ext cx="11183112" cy="486029"/>
              </a:xfrm>
              <a:prstGeom prst="rect">
                <a:avLst/>
              </a:prstGeom>
              <a:blipFill rotWithShape="1">
                <a:blip r:embed="rId6"/>
                <a:stretch>
                  <a:fillRect t="-59" r="1" b="-1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QT_7_AN.13_1#c257e2e5a.bracket?vbadefaultcenterpage=1&amp;parentnodeid=b4d3bf6a0&amp;vbapositionanswer=9&amp;vbahtmlprocessed=1"/>
          <p:cNvSpPr/>
          <p:nvPr/>
        </p:nvSpPr>
        <p:spPr>
          <a:xfrm>
            <a:off x="7685469" y="36597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QT_7_BD.14_1#1df549f4f?vbadefaultcenterpage=1&amp;parentnodeid=b4d3bf6a0&amp;vbahtmlprocessed=1"/>
              <p:cNvSpPr/>
              <p:nvPr/>
            </p:nvSpPr>
            <p:spPr>
              <a:xfrm>
                <a:off x="502920" y="4149948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   </a:t>
                </a:r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称.(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1" name="QT_7_BD.14_1#1df549f4f?vbadefaultcenterpage=1&amp;parentnodeid=b4d3bf6a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149948"/>
                <a:ext cx="11183112" cy="1034669"/>
              </a:xfrm>
              <a:prstGeom prst="rect">
                <a:avLst/>
              </a:prstGeom>
              <a:blipFill rotWithShape="1">
                <a:blip r:embed="rId7"/>
                <a:stretch>
                  <a:fillRect t="-22" r="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QT_7_AN.15_1#1df549f4f.bracket?vbadefaultcenterpage=1&amp;parentnodeid=b4d3bf6a0&amp;vbapositionanswer=10&amp;vbahtmlprocessed=1"/>
          <p:cNvSpPr/>
          <p:nvPr/>
        </p:nvSpPr>
        <p:spPr>
          <a:xfrm>
            <a:off x="1750451" y="4777511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  <p:bldP spid="10" grpId="0" build="p" animBg="1"/>
      <p:bldP spid="12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16_1#bbed7b7ff?vbadefaultcenterpage=1&amp;parentnodeid=3b4058033&amp;vbahtmlprocessed=1"/>
              <p:cNvSpPr/>
              <p:nvPr/>
            </p:nvSpPr>
            <p:spPr>
              <a:xfrm>
                <a:off x="502920" y="93251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（易错题）已知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的图象只能是(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16_1#bbed7b7ff?vbadefaultcenterpage=1&amp;parentnodeid=3b405803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32511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68" r="1" b="-12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17_1#bbed7b7ff.bracket?vbadefaultcenterpage=1&amp;parentnodeid=3b4058033&amp;vbapositionanswer=11&amp;vbahtmlprocessed=1"/>
          <p:cNvSpPr/>
          <p:nvPr/>
        </p:nvSpPr>
        <p:spPr>
          <a:xfrm>
            <a:off x="10676192" y="932511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18_1#bbed7b7ff.choices?vbadefaultcenterpage=1&amp;parentnodeid=3b4058033&amp;vbahtmlprocessed=1"/>
              <p:cNvSpPr/>
              <p:nvPr/>
            </p:nvSpPr>
            <p:spPr>
              <a:xfrm>
                <a:off x="502920" y="1430859"/>
                <a:ext cx="11183112" cy="42273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&amp;</a:t>
                </a: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1&amp;</a:t>
                </a:r>
                <a:r>
                  <a:rPr lang="en-US" altLang="zh-CN" sz="925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900" b="0" i="0" kern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                             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&amp;</a:t>
                </a: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2&amp;</a:t>
                </a:r>
                <a:r>
                  <a:rPr lang="en-US" altLang="zh-CN" sz="925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900" b="0" i="0" kern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                             </a:t>
                </a:r>
                <a:endParaRPr lang="en-US" altLang="zh-CN" sz="900" dirty="0">
                  <a:latin typeface="宋体" panose="02010600030101010101" pitchFamily="2" charset="-122"/>
                </a:endParaRPr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&amp;</a:t>
                </a: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3&amp;</a:t>
                </a:r>
                <a:r>
                  <a:rPr lang="en-US" altLang="zh-CN" sz="105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900" b="0" i="0" kern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                               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&amp;</a:t>
                </a:r>
                <a:r>
                  <a:rPr lang="en-US" altLang="zh-CN" sz="1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4&amp;</a:t>
                </a:r>
                <a:r>
                  <a:rPr lang="en-US" altLang="zh-CN" sz="10500" b="0" i="0" kern="0" spc="-9990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900" b="0" i="0" kern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                    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     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18_1#bbed7b7ff.choices?vbadefaultcenterpage=1&amp;parentnodeid=3b405803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30859"/>
                <a:ext cx="11183112" cy="4227322"/>
              </a:xfrm>
              <a:prstGeom prst="rect">
                <a:avLst/>
              </a:prstGeom>
              <a:blipFill rotWithShape="1">
                <a:blip r:embed="rId4"/>
                <a:stretch>
                  <a:fillRect t="-5" r="1" b="-6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QC_6_BD.18_1#bbed7b7ff.choice_image?vbadefaultcenterpage=1&amp;parentnodeid=3b4058033&amp;inlineimagemarkindex=1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815" y="1432002"/>
            <a:ext cx="2212848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QC_6_BD.18_1#bbed7b7ff.choice_image?vbadefaultcenterpage=1&amp;parentnodeid=3b4058033&amp;inlineimagemarkindex=2&amp;vbahtmlprocessed=1" descr="preencoded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9257" y="1432002"/>
            <a:ext cx="2194560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QC_6_BD.18_1#bbed7b7ff.choice_image?vbadefaultcenterpage=1&amp;parentnodeid=3b4058033&amp;inlineimagemarkindex=3&amp;vbahtmlprocessed=1" descr="preencoded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2639" y="3545663"/>
            <a:ext cx="2322576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QC_6_BD.18_1#bbed7b7ff.choice_image?vbadefaultcenterpage=1&amp;parentnodeid=3b4058033&amp;inlineimagemarkindex=4&amp;vbahtmlprocessed=1" descr="preencoded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1860" y="3545663"/>
            <a:ext cx="2395728" cy="211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QC_6_EX.19_1#bbed7b7ff?vbadefaultcenterpage=1&amp;parentnodeid=3b4058033&amp;vbahtmlprocessed=1"/>
              <p:cNvSpPr/>
              <p:nvPr/>
            </p:nvSpPr>
            <p:spPr>
              <a:xfrm>
                <a:off x="502920" y="5723459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易错点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】容易混淆函数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的图象之间的关系.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QC_6_EX.19_1#bbed7b7ff?vbadefaultcenterpage=1&amp;parentnodeid=3b405803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723459"/>
                <a:ext cx="11183112" cy="490030"/>
              </a:xfrm>
              <a:prstGeom prst="rect">
                <a:avLst/>
              </a:prstGeom>
              <a:blipFill rotWithShape="1">
                <a:blip r:embed="rId9"/>
                <a:stretch>
                  <a:fillRect t="-42" r="1" b="-11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20_1#bbed7b7ff?vbadefaultcenterpage=1&amp;parentnodeid=3b4058033&amp;vbahtmlprocessed=1"/>
              <p:cNvSpPr/>
              <p:nvPr/>
            </p:nvSpPr>
            <p:spPr>
              <a:xfrm>
                <a:off x="502920" y="3053665"/>
                <a:ext cx="11183112" cy="1038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轴的对称图象为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互为反函数（图象关于直线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对称），所以可直接确定选B.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20_1#bbed7b7ff?vbadefaultcenterpage=1&amp;parentnodeid=3b405803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53665"/>
                <a:ext cx="11183112" cy="1038670"/>
              </a:xfrm>
              <a:prstGeom prst="rect">
                <a:avLst/>
              </a:prstGeom>
              <a:blipFill rotWithShape="1">
                <a:blip r:embed="rId3"/>
                <a:stretch>
                  <a:fillRect t="-56" r="1" b="-5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a9669329a?vbadefaultcenterpage=1&amp;parentnodeid=4d13e97b6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21_1#0e69d054a?vbadefaultcenterpage=1&amp;parentnodeid=a9669329a&amp;vbahtmlprocessed=1"/>
              <p:cNvSpPr/>
              <p:nvPr/>
            </p:nvSpPr>
            <p:spPr>
              <a:xfrm>
                <a:off x="502920" y="1348391"/>
                <a:ext cx="11183112" cy="2680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（人教A版必修①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练习T1改编）甲、乙两人同时从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地赶往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地，甲先骑自行车到两地的中点再改为跑步，乙先跑步到中点再改为骑自行车，最后两人同时到达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地.已知甲骑自行车的速度比乙骑自行车的速度快，且两人骑自行车的速度均大于跑步的速度.现将两人分别与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地的距离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𝑠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和所用时间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𝑡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的函数关系用图象表示，则下列给出的四个函数图象中，甲、乙的图象应该是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21_1#0e69d054a?vbadefaultcenterpage=1&amp;parentnodeid=a9669329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2680589"/>
              </a:xfrm>
              <a:prstGeom prst="rect">
                <a:avLst/>
              </a:prstGeom>
              <a:blipFill rotWithShape="1">
                <a:blip r:embed="rId3"/>
                <a:stretch>
                  <a:fillRect t="-11" r="-589" b="-2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QC_6_BD.21_2#0e69d054a?vbadefaultcenterpage=1&amp;parentnodeid=a9669329a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78608" y="4162648"/>
            <a:ext cx="7040880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5" name="QC_6_AN.22_1#0e69d054a.bracket?vbadefaultcenterpage=1&amp;parentnodeid=a9669329a&amp;vbapositionanswer=12&amp;vbahtmlprocessed=1"/>
          <p:cNvSpPr/>
          <p:nvPr/>
        </p:nvSpPr>
        <p:spPr>
          <a:xfrm>
            <a:off x="6573520" y="3542951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p:sp>
        <p:nvSpPr>
          <p:cNvPr id="6" name="QC_6_BD.23_1#0e69d054a.choices?vbadefaultcenterpage=1&amp;parentnodeid=a9669329a&amp;vbahtmlprocessed=1"/>
          <p:cNvSpPr/>
          <p:nvPr/>
        </p:nvSpPr>
        <p:spPr>
          <a:xfrm>
            <a:off x="502920" y="5686648"/>
            <a:ext cx="11183112" cy="10346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569912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A.甲是图①，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乙是图②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.甲是图①，乙是图④</a:t>
            </a:r>
            <a:endParaRPr lang="en-US" altLang="zh-CN" sz="2400" dirty="0"/>
          </a:p>
          <a:p>
            <a:pPr latinLnBrk="1">
              <a:lnSpc>
                <a:spcPct val="150000"/>
              </a:lnSpc>
              <a:tabLst>
                <a:tab pos="569912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C.甲是图③，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乙是图②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.甲是图③，乙是图④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24_1#0e69d054a?vbadefaultcenterpage=1&amp;parentnodeid=a9669329a&amp;vbahtmlprocessed=1"/>
              <p:cNvSpPr/>
              <p:nvPr/>
            </p:nvSpPr>
            <p:spPr>
              <a:xfrm>
                <a:off x="502920" y="2960924"/>
                <a:ext cx="11183112" cy="12241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速度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𝑣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𝑠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反映在图象上为某段图象所在直线的斜率.由题知甲骑自行车的速度最大，跑步的速度最小，甲与图①符合，乙与图④符合.故选B.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24_1#0e69d054a?vbadefaultcenterpage=1&amp;parentnodeid=a9669329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60924"/>
                <a:ext cx="11183112" cy="1224153"/>
              </a:xfrm>
              <a:prstGeom prst="rect">
                <a:avLst/>
              </a:prstGeom>
              <a:blipFill rotWithShape="1">
                <a:blip r:embed="rId3"/>
                <a:stretch>
                  <a:fillRect t="-45" r="1" b="-93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25_1#ebce61dd0?vbadefaultcenterpage=1&amp;parentnodeid=a9669329a&amp;vbahtmlprocessed=1"/>
              <p:cNvSpPr/>
              <p:nvPr/>
            </p:nvSpPr>
            <p:spPr>
              <a:xfrm>
                <a:off x="502920" y="1534492"/>
                <a:ext cx="11183112" cy="1263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（人教A版必修①P79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例3改编）已知函数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的图象大致为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25_1#ebce61dd0?vbadefaultcenterpage=1&amp;parentnodeid=a9669329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34492"/>
                <a:ext cx="11183112" cy="1263777"/>
              </a:xfrm>
              <a:prstGeom prst="rect">
                <a:avLst/>
              </a:prstGeom>
              <a:blipFill rotWithShape="1">
                <a:blip r:embed="rId3"/>
                <a:stretch>
                  <a:fillRect t="-26" r="1" b="-5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26_1#ebce61dd0.bracket?vbadefaultcenterpage=1&amp;parentnodeid=a9669329a&amp;vbapositionanswer=13&amp;vbahtmlprocessed=1"/>
          <p:cNvSpPr/>
          <p:nvPr/>
        </p:nvSpPr>
        <p:spPr>
          <a:xfrm>
            <a:off x="1696720" y="2312239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p:sp>
        <p:nvSpPr>
          <p:cNvPr id="4" name="QC_6_BD.27_1#ebce61dd0.choices?vbadefaultcenterpage=1&amp;parentnodeid=a9669329a&amp;vbahtmlprocessed=1"/>
          <p:cNvSpPr/>
          <p:nvPr/>
        </p:nvSpPr>
        <p:spPr>
          <a:xfrm>
            <a:off x="502920" y="2871482"/>
            <a:ext cx="11183112" cy="17003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909570" algn="l"/>
                <a:tab pos="5730875" algn="l"/>
                <a:tab pos="8437880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5&amp;</a:t>
            </a:r>
            <a:r>
              <a:rPr lang="en-US" altLang="zh-CN" sz="845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 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6&amp;</a:t>
            </a:r>
            <a:r>
              <a:rPr lang="en-US" altLang="zh-CN" sz="24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7&amp;</a:t>
            </a:r>
            <a:r>
              <a:rPr lang="en-US" altLang="zh-CN" sz="24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8&amp;</a:t>
            </a:r>
            <a:r>
              <a:rPr lang="en-US" altLang="zh-CN" sz="24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  </a:t>
            </a:r>
            <a:endParaRPr lang="en-US" altLang="zh-CN" sz="900" dirty="0">
              <a:latin typeface="宋体" panose="02010600030101010101" pitchFamily="2" charset="-122"/>
            </a:endParaRPr>
          </a:p>
        </p:txBody>
      </p:sp>
      <p:pic>
        <p:nvPicPr>
          <p:cNvPr id="5" name="QC_6_BD.27_1#ebce61dd0.choice_image?vbadefaultcenterpage=1&amp;parentnodeid=a9669329a&amp;inlineimagemarkindex=5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959" y="2871039"/>
            <a:ext cx="2039112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QC_6_BD.27_1#ebce61dd0.choice_image?vbadefaultcenterpage=1&amp;parentnodeid=a9669329a&amp;inlineimagemarkindex=6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05130" y="2871039"/>
            <a:ext cx="1975104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QC_6_BD.27_1#ebce61dd0.choice_image?vbadefaultcenterpage=1&amp;parentnodeid=a9669329a&amp;inlineimagemarkindex=7&amp;vbahtmlprocessed=1" descr="preencoded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24149" y="2871039"/>
            <a:ext cx="1865376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QC_6_BD.27_1#ebce61dd0.choice_image?vbadefaultcenterpage=1&amp;parentnodeid=a9669329a&amp;inlineimagemarkindex=8&amp;vbahtmlprocessed=1" descr="preencoded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38838" y="2871039"/>
            <a:ext cx="2112264" cy="170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QC_6_AS.28_1#ebce61dd0?vbadefaultcenterpage=1&amp;parentnodeid=a9669329a&amp;vbahtmlprocessed=1"/>
              <p:cNvSpPr/>
              <p:nvPr/>
            </p:nvSpPr>
            <p:spPr>
              <a:xfrm>
                <a:off x="502920" y="4572839"/>
                <a:ext cx="11183112" cy="1038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由题可知，函数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是一个非奇非偶函数，图象不关于原点对称，故排除选项A，C；又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，所以排除选项D.故选B.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QC_6_AS.28_1#ebce61dd0?vbadefaultcenterpage=1&amp;parentnodeid=a9669329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572839"/>
                <a:ext cx="11183112" cy="1038670"/>
              </a:xfrm>
              <a:prstGeom prst="rect">
                <a:avLst/>
              </a:prstGeom>
              <a:blipFill rotWithShape="1">
                <a:blip r:embed="rId8"/>
                <a:stretch>
                  <a:fillRect t="-20" r="1" b="-56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9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7c20ce5e2?vbadefaultcenterpage=1&amp;parentnodeid=4d13e97b6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p:pic>
        <p:nvPicPr>
          <p:cNvPr id="3" name="QC_6_BD.29_1#fd7b8c5b5?hastextimagelayout=1&amp;vbadefaultcenterpage=1&amp;parentnodeid=7c20ce5e2&amp;vbahtmlprocessed=1&amp;hassurround=1&amp;hassurroun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91325" y="1394110"/>
            <a:ext cx="3813048" cy="295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29_2#fd7b8c5b5?hastextimagelayout=1&amp;vbadefaultcenterpage=1&amp;parentnodeid=7c20ce5e2&amp;vbahtmlprocessed=1"/>
              <p:cNvSpPr/>
              <p:nvPr/>
            </p:nvSpPr>
            <p:spPr>
              <a:xfrm>
                <a:off x="502920" y="1348391"/>
                <a:ext cx="7242048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天津卷）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的部分图象如图所示，则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的解析式可能为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29_2#fd7b8c5b5?hastextimagelayout=1&amp;vbadefaultcenterpage=1&amp;parentnodeid=7c20ce5e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7242048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28" r="7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30_1#fd7b8c5b5.bracket?vbadefaultcenterpage=1&amp;parentnodeid=7c20ce5e2&amp;vbapositionanswer=14&amp;vbahtmlprocessed=1"/>
          <p:cNvSpPr/>
          <p:nvPr/>
        </p:nvSpPr>
        <p:spPr>
          <a:xfrm>
            <a:off x="3327337" y="1897031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BD.31_1#fd7b8c5b5.choices?hastextimagelayout=1&amp;vbadefaultcenterpage=1&amp;parentnodeid=7c20ce5e2&amp;vbahtmlprocessed=1"/>
              <p:cNvSpPr/>
              <p:nvPr/>
            </p:nvSpPr>
            <p:spPr>
              <a:xfrm>
                <a:off x="502920" y="2384648"/>
                <a:ext cx="7242048" cy="1370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372872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372872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BD.31_1#fd7b8c5b5.choices?hastextimagelayout=1&amp;vbadefaultcenterpage=1&amp;parentnodeid=7c20ce5e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84648"/>
                <a:ext cx="7242048" cy="1370775"/>
              </a:xfrm>
              <a:prstGeom prst="rect">
                <a:avLst/>
              </a:prstGeom>
              <a:blipFill rotWithShape="1">
                <a:blip r:embed="rId5"/>
                <a:stretch>
                  <a:fillRect t="-16" r="7" b="-10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6_AS.32_1#fd7b8c5b5?hastextimagelayout=1&amp;vbadefaultcenterpage=1&amp;parentnodeid=7c20ce5e2&amp;vbahtmlprocessed=1&amp;bbb=1&amp;hasbroken=1&amp;hassurround=1"/>
              <p:cNvSpPr/>
              <p:nvPr/>
            </p:nvSpPr>
            <p:spPr>
              <a:xfrm>
                <a:off x="502920" y="3756248"/>
                <a:ext cx="7242048" cy="13498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由题图知，函数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轴对称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，为偶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6_AS.32_1#fd7b8c5b5?hastextimagelayout=1&amp;vbadefaultcenterpage=1&amp;parentnodeid=7c20ce5e2&amp;vbahtmlprocessed=1&amp;bbb=1&amp;hasbroken=1&amp;hassurroun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756248"/>
                <a:ext cx="7242048" cy="1349820"/>
              </a:xfrm>
              <a:prstGeom prst="rect">
                <a:avLst/>
              </a:prstGeom>
              <a:blipFill rotWithShape="1">
                <a:blip r:embed="rId6"/>
                <a:stretch>
                  <a:fillRect t="-17" r="7" b="-9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QC_6_AS.32_1#fd7b8c5b5?hastextimagelayout=1&amp;vbadefaultcenterpage=1&amp;parentnodeid=7c20ce5e2&amp;vbahtmlprocessed=1&amp;bbb=1&amp;hasbroken=1&amp;hassurround=1"/>
              <p:cNvSpPr/>
              <p:nvPr/>
            </p:nvSpPr>
            <p:spPr>
              <a:xfrm>
                <a:off x="503995" y="5115148"/>
                <a:ext cx="11184010" cy="159232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定义域为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，得B中的函数为奇函数，排除B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sup>
                            </m:sSup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，即在A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，C中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上的函数值始终为正数，排除A，C.故选D.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QC_6_AS.32_1#fd7b8c5b5?hastextimagelayout=1&amp;vbadefaultcenterpage=1&amp;parentnodeid=7c20ce5e2&amp;vbahtmlprocessed=1&amp;bbb=1&amp;hasbroken=1&amp;hassurroun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5" y="5115148"/>
                <a:ext cx="11184010" cy="1592326"/>
              </a:xfrm>
              <a:prstGeom prst="rect">
                <a:avLst/>
              </a:prstGeom>
              <a:blipFill rotWithShape="1">
                <a:blip r:embed="rId7"/>
                <a:stretch>
                  <a:fillRect l="-4" t="-14" r="2" b="-3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7" grpId="0" build="p" animBg="1"/>
      <p:bldP spid="8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81e73f428.fixed?vbadefaultcenterpage=1&amp;parentnodeid=d9b07742f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81e73f428.fixed?vbadefaultcenterpage=1&amp;parentnodeid=d9b07742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c2506ffc3?vbadefaultcenterpage=1&amp;parentnodeid=81e73f428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考点一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作函数图象［自主练透］</a:t>
            </a:r>
            <a:endParaRPr lang="en-US" altLang="zh-CN" sz="2800" dirty="0"/>
          </a:p>
        </p:txBody>
      </p:sp>
      <p:sp>
        <p:nvSpPr>
          <p:cNvPr id="3" name="QM_5_BD.33_1#9c3ec05de?vbadefaultcenterpage=1&amp;parentnodeid=c2506ffc3&amp;vbahtmlprocessed=1"/>
          <p:cNvSpPr/>
          <p:nvPr/>
        </p:nvSpPr>
        <p:spPr>
          <a:xfrm>
            <a:off x="502920" y="1395810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分别作出下列函数的图象：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34_1#7cf2ece7e?vbadefaultcenterpage=1&amp;parentnodeid=9c3ec05de&amp;vbahtmlprocessed=1"/>
              <p:cNvSpPr/>
              <p:nvPr/>
            </p:nvSpPr>
            <p:spPr>
              <a:xfrm>
                <a:off x="502920" y="1945291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34_1#7cf2ece7e?vbadefaultcenterpage=1&amp;parentnodeid=9c3ec05d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45291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58" r="1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6_AS.35_1#7cf2ece7e?vbadefaultcenterpage=1&amp;parentnodeid=9c3ec05de&amp;vbahtmlprocessed=1"/>
              <p:cNvSpPr/>
              <p:nvPr/>
            </p:nvSpPr>
            <p:spPr>
              <a:xfrm>
                <a:off x="502920" y="2435448"/>
                <a:ext cx="11183112" cy="10386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的图象向左平移1个单位长度，再将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轴下方部分沿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轴翻折上去即可，如图①.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6_AS.35_1#7cf2ece7e?vbadefaultcenterpage=1&amp;parentnodeid=9c3ec05d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35448"/>
                <a:ext cx="11183112" cy="1038670"/>
              </a:xfrm>
              <a:prstGeom prst="rect">
                <a:avLst/>
              </a:prstGeom>
              <a:blipFill rotWithShape="1">
                <a:blip r:embed="rId4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QO_6_AS.35_2#7cf2ece7e?vbadefaultcenterpage=1&amp;parentnodeid=9c3ec05de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4648" y="3603848"/>
            <a:ext cx="1828800" cy="236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36_1#17d709027?vbadefaultcenterpage=1&amp;parentnodeid=9c3ec05de&amp;vbahtmlprocessed=1"/>
              <p:cNvSpPr/>
              <p:nvPr/>
            </p:nvSpPr>
            <p:spPr>
              <a:xfrm>
                <a:off x="502920" y="840214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36_1#17d709027?vbadefaultcenterpage=1&amp;parentnodeid=9c3ec05d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40214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22" r="1" b="-119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6_AS.37_1#17d709027?vbadefaultcenterpage=1&amp;parentnodeid=9c3ec05de&amp;vbahtmlprocessed=1"/>
              <p:cNvSpPr/>
              <p:nvPr/>
            </p:nvSpPr>
            <p:spPr>
              <a:xfrm>
                <a:off x="502920" y="1336022"/>
                <a:ext cx="11183112" cy="2262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的图象向左平移1个单位长度即可得到函数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的图象，而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∣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∣=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&gt;0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b>
                              <m:sSub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&lt;0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是一个偶函数，其图象关于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轴对称，则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log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对称，如图②所示.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6_AS.37_1#17d709027?vbadefaultcenterpage=1&amp;parentnodeid=9c3ec05d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6022"/>
                <a:ext cx="11183112" cy="2262442"/>
              </a:xfrm>
              <a:prstGeom prst="rect">
                <a:avLst/>
              </a:prstGeom>
              <a:blipFill rotWithShape="1">
                <a:blip r:embed="rId4"/>
                <a:stretch>
                  <a:fillRect t="-27" r="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QO_6_AS.37_2#17d709027?vbadefaultcenterpage=1&amp;parentnodeid=9c3ec05de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8304" y="3736322"/>
            <a:ext cx="2761488" cy="2569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38_1#e51585e7f?vbadefaultcenterpage=1&amp;parentnodeid=9c3ec05de&amp;vbahtmlprocessed=1"/>
              <p:cNvSpPr/>
              <p:nvPr/>
            </p:nvSpPr>
            <p:spPr>
              <a:xfrm>
                <a:off x="502920" y="1654030"/>
                <a:ext cx="11183112" cy="489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;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38_1#e51585e7f?vbadefaultcenterpage=1&amp;parentnodeid=9c3ec05d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54030"/>
                <a:ext cx="11183112" cy="489458"/>
              </a:xfrm>
              <a:prstGeom prst="rect">
                <a:avLst/>
              </a:prstGeom>
              <a:blipFill rotWithShape="1">
                <a:blip r:embed="rId3"/>
                <a:stretch>
                  <a:fillRect t="-100" r="1" b="-16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6_AS.39_1#e51585e7f?vbadefaultcenterpage=1&amp;parentnodeid=9c3ec05de&amp;vbahtmlprocessed=1"/>
              <p:cNvSpPr/>
              <p:nvPr/>
            </p:nvSpPr>
            <p:spPr>
              <a:xfrm>
                <a:off x="502920" y="2149838"/>
                <a:ext cx="11183112" cy="89744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≥0,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的图象如图③所示.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6_AS.39_1#e51585e7f?vbadefaultcenterpage=1&amp;parentnodeid=9c3ec05d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49838"/>
                <a:ext cx="11183112" cy="897446"/>
              </a:xfrm>
              <a:prstGeom prst="rect">
                <a:avLst/>
              </a:prstGeom>
              <a:blipFill rotWithShape="1">
                <a:blip r:embed="rId4"/>
                <a:stretch>
                  <a:fillRect t="-40" r="1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QO_6_AS.39_2#e51585e7f?vbadefaultcenterpage=1&amp;parentnodeid=9c3ec05de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32504" y="3178538"/>
            <a:ext cx="4133088" cy="2313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40_1#a1f8a978b?vbadefaultcenterpage=1&amp;parentnodeid=9c3ec05de&amp;vbahtmlprocessed=1"/>
              <p:cNvSpPr/>
              <p:nvPr/>
            </p:nvSpPr>
            <p:spPr>
              <a:xfrm>
                <a:off x="502920" y="886696"/>
                <a:ext cx="11183112" cy="6917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40_1#a1f8a978b?vbadefaultcenterpage=1&amp;parentnodeid=9c3ec05d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86696"/>
                <a:ext cx="11183112" cy="691769"/>
              </a:xfrm>
              <a:prstGeom prst="rect">
                <a:avLst/>
              </a:prstGeom>
              <a:blipFill rotWithShape="1">
                <a:blip r:embed="rId3"/>
                <a:stretch>
                  <a:fillRect t="-34" r="1" b="-1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6_AS.41_1#a1f8a978b?vbadefaultcenterpage=1&amp;parentnodeid=9c3ec05de&amp;vbahtmlprocessed=1"/>
              <p:cNvSpPr/>
              <p:nvPr/>
            </p:nvSpPr>
            <p:spPr>
              <a:xfrm>
                <a:off x="502920" y="1588244"/>
                <a:ext cx="11183112" cy="2340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作出函数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的图象，保留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图象中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的部分，加上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的部分关于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轴对称的部分，即得到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的图象，如图④中实线部分所示.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6_AS.41_1#a1f8a978b?vbadefaultcenterpage=1&amp;parentnodeid=9c3ec05d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88244"/>
                <a:ext cx="11183112" cy="2340102"/>
              </a:xfrm>
              <a:prstGeom prst="rect">
                <a:avLst/>
              </a:prstGeom>
              <a:blipFill rotWithShape="1">
                <a:blip r:embed="rId4"/>
                <a:stretch>
                  <a:fillRect t="-5" r="1" b="-1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QO_6_AS.41_2#a1f8a978b?vbadefaultcenterpage=1&amp;parentnodeid=9c3ec05de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8928" y="4064744"/>
            <a:ext cx="1911096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42_1#b6e4cc0e6?vbadefaultcenterpage=1&amp;parentnodeid=9c3ec05de&amp;vbahtmlprocessed=1"/>
              <p:cNvSpPr/>
              <p:nvPr/>
            </p:nvSpPr>
            <p:spPr>
              <a:xfrm>
                <a:off x="502920" y="1182352"/>
                <a:ext cx="11183112" cy="713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（5）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42_1#b6e4cc0e6?vbadefaultcenterpage=1&amp;parentnodeid=9c3ec05d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82352"/>
                <a:ext cx="11183112" cy="713994"/>
              </a:xfrm>
              <a:prstGeom prst="rect">
                <a:avLst/>
              </a:prstGeom>
              <a:blipFill rotWithShape="1">
                <a:blip r:embed="rId3"/>
                <a:stretch>
                  <a:fillRect t="-86" r="1" b="-9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6_AS.43_1#b6e4cc0e6?vbadefaultcenterpage=1&amp;parentnodeid=9c3ec05de&amp;vbahtmlprocessed=1"/>
              <p:cNvSpPr/>
              <p:nvPr/>
            </p:nvSpPr>
            <p:spPr>
              <a:xfrm>
                <a:off x="502920" y="1896600"/>
                <a:ext cx="11183112" cy="1268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的图象可由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的图象向右平移1个单位长度，再向上平移2个单位长度得到，如图⑤所示.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6_AS.43_1#b6e4cc0e6?vbadefaultcenterpage=1&amp;parentnodeid=9c3ec05d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96600"/>
                <a:ext cx="11183112" cy="1268921"/>
              </a:xfrm>
              <a:prstGeom prst="rect">
                <a:avLst/>
              </a:prstGeom>
              <a:blipFill rotWithShape="1">
                <a:blip r:embed="rId4"/>
                <a:stretch>
                  <a:fillRect t="-39" r="1" b="-50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QO_6_AS.43_2#b6e4cc0e6?vbadefaultcenterpage=1&amp;parentnodeid=9c3ec05de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1456" y="3293600"/>
            <a:ext cx="2615184" cy="267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429483432?vbadefaultcenterpage=1&amp;parentnodeid=c2506ffc3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756000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429483432?vbadefaultcenterpage=1&amp;parentnodeid=c2506ffc3&amp;vbahtmlprocessed=1"/>
          <p:cNvSpPr/>
          <p:nvPr/>
        </p:nvSpPr>
        <p:spPr>
          <a:xfrm>
            <a:off x="502920" y="1282288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函数图象的画法</a:t>
            </a:r>
            <a:endParaRPr lang="en-US" altLang="zh-CN" sz="2400" dirty="0"/>
          </a:p>
        </p:txBody>
      </p:sp>
      <p:pic>
        <p:nvPicPr>
          <p:cNvPr id="4" name="P_5_BD#429483432?vbadefaultcenterpage=1&amp;parentnodeid=c2506ffc3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96312" y="1904588"/>
            <a:ext cx="7205472" cy="468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48165f0c8?vbadefaultcenterpage=1&amp;parentnodeid=81e73f428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函数图象的辨识［多维探究］</a:t>
            </a:r>
            <a:endParaRPr lang="en-US" altLang="zh-CN" sz="2800" dirty="0"/>
          </a:p>
        </p:txBody>
      </p:sp>
      <p:pic>
        <p:nvPicPr>
          <p:cNvPr id="3" name="C_5_BD#0e2bc9a0e?vbadefaultcenterpage=1&amp;parentnodeid=48165f0c8&amp;inlineimagemarkindex=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0e2bc9a0e?vbadefaultcenterpage=1&amp;parentnodeid=48165f0c8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9&amp;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由函数解析式辨别函数图象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44_1#ecec2289d?vbadefaultcenterpage=1&amp;parentnodeid=0e2bc9a0e&amp;vbahtmlprocessed=1"/>
              <p:cNvSpPr/>
              <p:nvPr/>
            </p:nvSpPr>
            <p:spPr>
              <a:xfrm>
                <a:off x="502920" y="1927448"/>
                <a:ext cx="11183112" cy="1213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（2022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全国甲卷）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在区间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上的图象大致为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44_1#ecec2289d?vbadefaultcenterpage=1&amp;parentnodeid=0e2bc9a0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27448"/>
                <a:ext cx="11183112" cy="1213866"/>
              </a:xfrm>
              <a:prstGeom prst="rect">
                <a:avLst/>
              </a:prstGeom>
              <a:blipFill rotWithShape="1">
                <a:blip r:embed="rId4"/>
                <a:stretch>
                  <a:fillRect t="-18" r="1" b="-9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C_6_BD.46_1#ecec2289d.choices?vbadefaultcenterpage=1&amp;parentnodeid=0e2bc9a0e&amp;vbahtmlprocessed=1"/>
          <p:cNvSpPr/>
          <p:nvPr/>
        </p:nvSpPr>
        <p:spPr>
          <a:xfrm>
            <a:off x="502920" y="1288080"/>
            <a:ext cx="11183112" cy="4569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569912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10&amp;</a:t>
            </a:r>
            <a:r>
              <a:rPr lang="en-US" altLang="zh-CN" sz="100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                   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11&amp;</a:t>
            </a:r>
            <a:r>
              <a:rPr lang="en-US" altLang="zh-CN" sz="100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                   </a:t>
            </a:r>
            <a:endParaRPr lang="en-US" altLang="zh-CN" sz="900" dirty="0">
              <a:latin typeface="宋体" panose="02010600030101010101" pitchFamily="2" charset="-122"/>
            </a:endParaRPr>
          </a:p>
          <a:p>
            <a:pPr latinLnBrk="1">
              <a:lnSpc>
                <a:spcPct val="150000"/>
              </a:lnSpc>
              <a:tabLst>
                <a:tab pos="569912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12&amp;</a:t>
            </a:r>
            <a:r>
              <a:rPr lang="en-US" altLang="zh-CN" sz="1135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                   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13&amp;</a:t>
            </a:r>
            <a:r>
              <a:rPr lang="en-US" altLang="zh-CN" sz="24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                   </a:t>
            </a:r>
            <a:endParaRPr lang="en-US" altLang="zh-CN" sz="900" dirty="0">
              <a:latin typeface="宋体" panose="02010600030101010101" pitchFamily="2" charset="-122"/>
            </a:endParaRPr>
          </a:p>
        </p:txBody>
      </p:sp>
      <p:pic>
        <p:nvPicPr>
          <p:cNvPr id="3" name="QC_6_BD.46_1#ecec2289d.choice_image?vbadefaultcenterpage=1&amp;parentnodeid=0e2bc9a0e&amp;inlineimagemarkindex=10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960" y="1288080"/>
            <a:ext cx="303580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4" name="QC_6_BD.46_1#ecec2289d.choice_image?vbadefaultcenterpage=1&amp;parentnodeid=0e2bc9a0e&amp;inlineimagemarkindex=11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7258" y="1288080"/>
            <a:ext cx="303580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QC_6_BD.46_1#ecec2289d.choice_image?vbadefaultcenterpage=1&amp;parentnodeid=0e2bc9a0e&amp;inlineimagemarkindex=12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498" y="3571920"/>
            <a:ext cx="303580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QC_6_BD.46_1#ecec2289d.choice_image?vbadefaultcenterpage=1&amp;parentnodeid=0e2bc9a0e&amp;inlineimagemarkindex=13&amp;vbahtmlprocessed=1" descr="preencoded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01860" y="3571920"/>
            <a:ext cx="3081528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7" name="QC_6_AN.45_1#ecec2289d.bracket?vbadefaultcenterpage=1&amp;parentnodeid=0e2bc9a0e&amp;vbapositionanswer=15&amp;vbahtmlprocessed=1&amp;answeroption=A"/>
          <p:cNvSpPr txBox="1"/>
          <p:nvPr/>
        </p:nvSpPr>
        <p:spPr>
          <a:xfrm>
            <a:off x="375920" y="3073700"/>
            <a:ext cx="474489" cy="56938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r>
              <a:rPr lang="zh-CN" altLang="en-US" sz="3700" b="1">
                <a:solidFill>
                  <a:srgbClr val="FF0000"/>
                </a:solidFill>
                <a:latin typeface="华文细黑" panose="02010600040101010101" pitchFamily="2" charset="-122"/>
              </a:rPr>
              <a:t>√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47_1#ecec2289d?vbadefaultcenterpage=1&amp;parentnodeid=0e2bc9a0e&amp;vbahtmlprocessed=1"/>
              <p:cNvSpPr/>
              <p:nvPr/>
            </p:nvSpPr>
            <p:spPr>
              <a:xfrm>
                <a:off x="502920" y="1779189"/>
                <a:ext cx="11183112" cy="358762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</m:e>
                    </m: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为奇函数，排除B，D；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∈(0,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，排除C.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47_1#ecec2289d?vbadefaultcenterpage=1&amp;parentnodeid=0e2bc9a0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79189"/>
                <a:ext cx="11183112" cy="3587623"/>
              </a:xfrm>
              <a:prstGeom prst="rect">
                <a:avLst/>
              </a:prstGeom>
              <a:blipFill rotWithShape="1">
                <a:blip r:embed="rId3"/>
                <a:stretch>
                  <a:fillRect t="-15" r="1" b="-4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d9b07742f.fixed?vbadefaultcenterpage=1&amp;parentnodeid=f0bcbbb96&amp;vbahtmlprocessed=1"/>
          <p:cNvSpPr/>
          <p:nvPr/>
        </p:nvSpPr>
        <p:spPr>
          <a:xfrm>
            <a:off x="621792" y="932688"/>
            <a:ext cx="10981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基础课13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函数的图象</a:t>
            </a:r>
            <a:endParaRPr lang="en-US" altLang="zh-CN" sz="4000" dirty="0"/>
          </a:p>
        </p:txBody>
      </p:sp>
      <p:pic>
        <p:nvPicPr>
          <p:cNvPr id="3" name="C_0#d9b07742f?linknodeid=870e87b4c&amp;catalogrefid=870e87b4c&amp;parentnodeid=f0bcbbb96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d9b07742f?linknodeid=870e87b4c&amp;catalogrefid=870e87b4c&amp;parentnodeid=f0bcbbb96&amp;vbahtmlprocessed=1">
            <a:hlinkClick r:id="rId3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d9b07742f?linknodeid=81e73f428&amp;catalogrefid=81e73f428&amp;parentnodeid=f0bcbbb96&amp;vbahtmlprocessed=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d9b07742f?linknodeid=81e73f428&amp;catalogrefid=81e73f428&amp;parentnodeid=f0bcbbb96&amp;vbahtmlprocessed=1">
            <a:hlinkClick r:id="rId5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  <p:pic>
        <p:nvPicPr>
          <p:cNvPr id="7" name="C_0#d9b07742f?linknodeid=c33a55de7&amp;catalogrefid=c33a55de7&amp;parentnodeid=f0bcbbb96&amp;vbahtmlprocessed=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4480560"/>
            <a:ext cx="502920" cy="502920"/>
          </a:xfrm>
          <a:prstGeom prst="rect">
            <a:avLst/>
          </a:prstGeom>
        </p:spPr>
      </p:pic>
      <p:sp>
        <p:nvSpPr>
          <p:cNvPr id="8" name="C_0#d9b07742f?linknodeid=c33a55de7&amp;catalogrefid=c33a55de7&amp;parentnodeid=f0bcbbb96&amp;vbahtmlprocessed=1">
            <a:hlinkClick r:id="rId6" action="ppaction://hlinksldjump"/>
          </p:cNvPr>
          <p:cNvSpPr/>
          <p:nvPr/>
        </p:nvSpPr>
        <p:spPr>
          <a:xfrm>
            <a:off x="5202936" y="4453128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6998a099d?vbadefaultcenterpage=1&amp;parentnodeid=48165f0c8&amp;inlineimagemarkindex=1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6998a099d?vbadefaultcenterpage=1&amp;parentnodeid=48165f0c8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14&amp;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由函数图象辨别函数解析式</a:t>
            </a:r>
            <a:endParaRPr lang="en-US" altLang="zh-CN" sz="100" dirty="0"/>
          </a:p>
        </p:txBody>
      </p:sp>
      <p:pic>
        <p:nvPicPr>
          <p:cNvPr id="4" name="QC_6_BD.48_1#8df91bb89?hastextimagelayout=1&amp;vbadefaultcenterpage=1&amp;parentnodeid=6998a099d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50883" y="1391570"/>
            <a:ext cx="4023360" cy="236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48_2#8df91bb89?hastextimagelayout=2&amp;vbadefaultcenterpage=1&amp;parentnodeid=6998a099d&amp;vbahtmlprocessed=1"/>
              <p:cNvSpPr/>
              <p:nvPr/>
            </p:nvSpPr>
            <p:spPr>
              <a:xfrm>
                <a:off x="502920" y="1345851"/>
                <a:ext cx="7022592" cy="1583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（2022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全国乙卷）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如图，这是下列四个函数中的某个函数在区间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[−3,3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上的大致图象，则该函数是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48_2#8df91bb89?hastextimagelayout=2&amp;vbadefaultcenterpage=1&amp;parentnodeid=6998a099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7022592" cy="1583309"/>
              </a:xfrm>
              <a:prstGeom prst="rect">
                <a:avLst/>
              </a:prstGeom>
              <a:blipFill rotWithShape="1">
                <a:blip r:embed="rId5"/>
                <a:stretch>
                  <a:fillRect t="-18" r="2" b="-3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49_1#8df91bb89.bracket?vbadefaultcenterpage=1&amp;parentnodeid=6998a099d&amp;vbapositionanswer=16&amp;vbahtmlprocessed=1"/>
          <p:cNvSpPr/>
          <p:nvPr/>
        </p:nvSpPr>
        <p:spPr>
          <a:xfrm>
            <a:off x="1074420" y="2443131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6_BD.50_1#8df91bb89.choices?hastextimagelayout=2&amp;vbadefaultcenterpage=1&amp;parentnodeid=6998a099d&amp;vbahtmlprocessed=1"/>
              <p:cNvSpPr/>
              <p:nvPr/>
            </p:nvSpPr>
            <p:spPr>
              <a:xfrm>
                <a:off x="502920" y="2940908"/>
                <a:ext cx="7022592" cy="135921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361886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+3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361886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6_BD.50_1#8df91bb89.choices?hastextimagelayout=2&amp;vbadefaultcenterpage=1&amp;parentnodeid=6998a099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40908"/>
                <a:ext cx="7022592" cy="1359218"/>
              </a:xfrm>
              <a:prstGeom prst="rect">
                <a:avLst/>
              </a:prstGeom>
              <a:blipFill rotWithShape="1">
                <a:blip r:embed="rId6"/>
                <a:stretch>
                  <a:fillRect t="-16" r="2" b="-101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51_1#8df91bb89?vbadefaultcenterpage=1&amp;parentnodeid=6998a099d&amp;vbahtmlprocessed=1"/>
              <p:cNvSpPr/>
              <p:nvPr/>
            </p:nvSpPr>
            <p:spPr>
              <a:xfrm>
                <a:off x="502920" y="2114278"/>
                <a:ext cx="11183112" cy="291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，故排除B;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∈(0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，故排除C;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，故排除D.故选A.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51_1#8df91bb89?vbadefaultcenterpage=1&amp;parentnodeid=6998a099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14278"/>
                <a:ext cx="11183112" cy="2917444"/>
              </a:xfrm>
              <a:prstGeom prst="rect">
                <a:avLst/>
              </a:prstGeom>
              <a:blipFill rotWithShape="1">
                <a:blip r:embed="rId3"/>
                <a:stretch>
                  <a:fillRect t="-12" r="1" b="-11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041a35d40?vbadefaultcenterpage=1&amp;parentnodeid=6998a099d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69324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041a35d40?vbadefaultcenterpage=1&amp;parentnodeid=6998a099d&amp;vbahtmlprocessed=1"/>
          <p:cNvSpPr/>
          <p:nvPr/>
        </p:nvSpPr>
        <p:spPr>
          <a:xfrm>
            <a:off x="502920" y="2219529"/>
            <a:ext cx="11183112" cy="32332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辨别函数图象的策略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从函数的定义域，判断图象的左右位置；从函数的值域，判断图象的上下位置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从函数的单调性，判断图象的变化趋势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从函数的奇偶性，判断图象的对称性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从函数的周期性，判断图象的循环往复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从函数的特征点，排除不符合要求的图象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6c818cba5?vbadefaultcenterpage=1&amp;parentnodeid=48165f0c8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52_1#a15bff775?vbadefaultcenterpage=1&amp;parentnodeid=6c818cba5&amp;vbahtmlprocessed=1"/>
              <p:cNvSpPr/>
              <p:nvPr/>
            </p:nvSpPr>
            <p:spPr>
              <a:xfrm>
                <a:off x="502920" y="1419448"/>
                <a:ext cx="11183112" cy="629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（2022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天津卷）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的图象大致为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52_1#a15bff775?vbadefaultcenterpage=1&amp;parentnodeid=6c818cb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629412"/>
              </a:xfrm>
              <a:prstGeom prst="rect">
                <a:avLst/>
              </a:prstGeom>
              <a:blipFill rotWithShape="1">
                <a:blip r:embed="rId4"/>
                <a:stretch>
                  <a:fillRect t="-35" r="1" b="-11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53_1#a15bff775.bracket?vbadefaultcenterpage=1&amp;parentnodeid=6c818cba5&amp;vbapositionanswer=17&amp;vbahtmlprocessed=1"/>
          <p:cNvSpPr/>
          <p:nvPr/>
        </p:nvSpPr>
        <p:spPr>
          <a:xfrm>
            <a:off x="7361619" y="1621886"/>
            <a:ext cx="441325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p:sp>
        <p:nvSpPr>
          <p:cNvPr id="5" name="QC_6_BD.54_1#a15bff775.choices?vbadefaultcenterpage=1&amp;parentnodeid=6c818cba5&amp;vbahtmlprocessed=1"/>
          <p:cNvSpPr/>
          <p:nvPr/>
        </p:nvSpPr>
        <p:spPr>
          <a:xfrm>
            <a:off x="502920" y="2054448"/>
            <a:ext cx="11183112" cy="20524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846070" algn="l"/>
                <a:tab pos="5730875" algn="l"/>
                <a:tab pos="8552180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15&amp;</a:t>
            </a:r>
            <a:r>
              <a:rPr lang="en-US" altLang="zh-CN" sz="102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    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16&amp;</a:t>
            </a:r>
            <a:r>
              <a:rPr lang="en-US" altLang="zh-CN" sz="102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     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17&amp;</a:t>
            </a:r>
            <a:r>
              <a:rPr lang="en-US" altLang="zh-CN" sz="102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    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18&amp;</a:t>
            </a:r>
            <a:r>
              <a:rPr lang="en-US" altLang="zh-CN" sz="102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           </a:t>
            </a:r>
            <a:endParaRPr lang="en-US" altLang="zh-CN" sz="900" dirty="0">
              <a:latin typeface="宋体" panose="02010600030101010101" pitchFamily="2" charset="-122"/>
            </a:endParaRPr>
          </a:p>
        </p:txBody>
      </p:sp>
      <p:pic>
        <p:nvPicPr>
          <p:cNvPr id="6" name="QC_6_BD.54_1#a15bff775.choice_image?vbadefaultcenterpage=1&amp;parentnodeid=6c818cba5&amp;inlineimagemarkindex=15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283" y="2058639"/>
            <a:ext cx="2231136" cy="20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QC_6_BD.54_1#a15bff775.choice_image?vbadefaultcenterpage=1&amp;parentnodeid=6c818cba5&amp;inlineimagemarkindex=16&amp;vbahtmlprocessed=1" descr="preencoded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1917" y="2058639"/>
            <a:ext cx="2240280" cy="20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8" name="QC_6_BD.54_1#a15bff775.choice_image?vbadefaultcenterpage=1&amp;parentnodeid=6c818cba5&amp;inlineimagemarkindex=17&amp;vbahtmlprocessed=1" descr="preencoded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77330" y="2058639"/>
            <a:ext cx="2231136" cy="2048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9" name="QC_6_BD.54_1#a15bff775.choice_image?vbadefaultcenterpage=1&amp;parentnodeid=6c818cba5&amp;inlineimagemarkindex=18&amp;vbahtmlprocessed=1" descr="preencoded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15463" y="2067783"/>
            <a:ext cx="2231136" cy="203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55_1#a15bff775?vbadefaultcenterpage=1&amp;parentnodeid=6c818cba5&amp;vbahtmlprocessed=1&amp;bbb=1&amp;hasbroken=1"/>
              <p:cNvSpPr/>
              <p:nvPr/>
            </p:nvSpPr>
            <p:spPr>
              <a:xfrm>
                <a:off x="502920" y="2279568"/>
                <a:ext cx="11183112" cy="256146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的定义域为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{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|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≠0}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−</m:t>
                                    </m:r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为奇函数，A错误；当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，C错误；当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单调递增，B错误.故选D.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55_1#a15bff775?vbadefaultcenterpage=1&amp;parentnodeid=6c818cba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79568"/>
                <a:ext cx="11183112" cy="2561463"/>
              </a:xfrm>
              <a:prstGeom prst="rect">
                <a:avLst/>
              </a:prstGeom>
              <a:blipFill rotWithShape="1">
                <a:blip r:embed="rId3"/>
                <a:stretch>
                  <a:fillRect t="-22" r="1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6_BD.56_1#114dad16a?hastextimagelayout=1&amp;vbadefaultcenterpage=1&amp;parentnodeid=6c818cba5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91735" y="2363769"/>
            <a:ext cx="2734056" cy="183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56_2#114dad16a?hastextimagelayout=3&amp;segpoint=1&amp;vbadefaultcenterpage=1&amp;parentnodeid=6c818cba5&amp;vbahtmlprocessed=1"/>
              <p:cNvSpPr/>
              <p:nvPr/>
            </p:nvSpPr>
            <p:spPr>
              <a:xfrm>
                <a:off x="502920" y="2226610"/>
                <a:ext cx="8311896" cy="12607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（2021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浙江卷）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则图象为该图的函数可能是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56_2#114dad16a?hastextimagelayout=3&amp;segpoint=1&amp;vbadefaultcenterpage=1&amp;parentnodeid=6c818cb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26610"/>
                <a:ext cx="8311896" cy="1260793"/>
              </a:xfrm>
              <a:prstGeom prst="rect">
                <a:avLst/>
              </a:prstGeom>
              <a:blipFill rotWithShape="1">
                <a:blip r:embed="rId4"/>
                <a:stretch>
                  <a:fillRect t="-24" r="5" b="-5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57_1#114dad16a.bracket?vbadefaultcenterpage=1&amp;parentnodeid=6c818cba5&amp;vbapositionanswer=18&amp;vbahtmlprocessed=1"/>
          <p:cNvSpPr/>
          <p:nvPr/>
        </p:nvSpPr>
        <p:spPr>
          <a:xfrm>
            <a:off x="3817620" y="3001374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58_1#114dad16a.choices?hastextimagelayout=3&amp;vbadefaultcenterpage=1&amp;parentnodeid=6c818cba5&amp;vbahtmlprocessed=1"/>
              <p:cNvSpPr/>
              <p:nvPr/>
            </p:nvSpPr>
            <p:spPr>
              <a:xfrm>
                <a:off x="502920" y="3499657"/>
                <a:ext cx="8311896" cy="14197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426339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  <a:tabLst>
                    <a:tab pos="426339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58_1#114dad16a.choices?hastextimagelayout=3&amp;vbadefaultcenterpage=1&amp;parentnodeid=6c818cb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99657"/>
                <a:ext cx="8311896" cy="1419733"/>
              </a:xfrm>
              <a:prstGeom prst="rect">
                <a:avLst/>
              </a:prstGeom>
              <a:blipFill rotWithShape="1">
                <a:blip r:embed="rId5"/>
                <a:stretch>
                  <a:fillRect t="-12" r="5" b="-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59_1#114dad16a?vbadefaultcenterpage=1&amp;parentnodeid=6c818cba5&amp;vbahtmlprocessed=1&amp;bbb=1&amp;hasbroken=1"/>
              <p:cNvSpPr/>
              <p:nvPr/>
            </p:nvSpPr>
            <p:spPr>
              <a:xfrm>
                <a:off x="502920" y="1609231"/>
                <a:ext cx="11183112" cy="39021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对于A，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，该函数为非奇非偶函数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，与函数图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象不符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，排除A；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，该函数为非奇非偶函数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，与函数图象不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符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，排除B；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′=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π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16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，与图象不符，排除C.故选D.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59_1#114dad16a?vbadefaultcenterpage=1&amp;parentnodeid=6c818cba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09231"/>
                <a:ext cx="11183112" cy="3902139"/>
              </a:xfrm>
              <a:prstGeom prst="rect">
                <a:avLst/>
              </a:prstGeom>
              <a:blipFill rotWithShape="1">
                <a:blip r:embed="rId3"/>
                <a:stretch>
                  <a:fillRect t="-4" r="1" b="-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519f9ff1e?vbadefaultcenterpage=1&amp;parentnodeid=81e73f428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考点三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函数图象的应用［多维探究］</a:t>
            </a:r>
            <a:endParaRPr lang="en-US" altLang="zh-CN" sz="2800" dirty="0"/>
          </a:p>
        </p:txBody>
      </p:sp>
      <p:pic>
        <p:nvPicPr>
          <p:cNvPr id="3" name="C_5_BD#3ecdef982?vbadefaultcenterpage=1&amp;parentnodeid=519f9ff1e&amp;inlineimagemarkindex=1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3ecdef982?vbadefaultcenterpage=1&amp;parentnodeid=519f9ff1e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19&amp;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研究函数的性质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60_1#98aec0f6c?vbadefaultcenterpage=1&amp;parentnodeid=3ecdef982&amp;vbahtmlprocessed=1"/>
              <p:cNvSpPr/>
              <p:nvPr/>
            </p:nvSpPr>
            <p:spPr>
              <a:xfrm>
                <a:off x="502920" y="1988573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则下列结论正确的是(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60_1#98aec0f6c?vbadefaultcenterpage=1&amp;parentnodeid=3ecdef98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8573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80" r="1" b="-128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6_AN.61_1#98aec0f6c.bracket?vbadefaultcenterpage=1&amp;parentnodeid=3ecdef982&amp;vbapositionanswer=19&amp;vbahtmlprocessed=1"/>
          <p:cNvSpPr/>
          <p:nvPr/>
        </p:nvSpPr>
        <p:spPr>
          <a:xfrm>
            <a:off x="8187563" y="1988573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6_BD.62_1#98aec0f6c.choices?vbadefaultcenterpage=1&amp;parentnodeid=3ecdef982&amp;vbahtmlprocessed=1"/>
              <p:cNvSpPr/>
              <p:nvPr/>
            </p:nvSpPr>
            <p:spPr>
              <a:xfrm>
                <a:off x="502920" y="2486248"/>
                <a:ext cx="11183112" cy="2129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是偶函数，单调递增区间是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是偶函数，单调递减区间是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是奇函数，单调递减区间是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是奇函数，单调递增区间是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6_BD.62_1#98aec0f6c.choices?vbadefaultcenterpage=1&amp;parentnodeid=3ecdef98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86248"/>
                <a:ext cx="11183112" cy="2129727"/>
              </a:xfrm>
              <a:prstGeom prst="rect">
                <a:avLst/>
              </a:prstGeom>
              <a:blipFill rotWithShape="1">
                <a:blip r:embed="rId5"/>
                <a:stretch>
                  <a:fillRect t="-10" r="1" b="-30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63_1#98aec0f6c?vbadefaultcenterpage=1&amp;parentnodeid=3ecdef982&amp;vbahtmlprocessed=1&amp;bbb=1&amp;hasbroken=1"/>
              <p:cNvSpPr/>
              <p:nvPr/>
            </p:nvSpPr>
            <p:spPr>
              <a:xfrm>
                <a:off x="502920" y="1606532"/>
                <a:ext cx="11183112" cy="193611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去掉绝对值，得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≥0,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&amp;−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&lt;0,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画出函数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的大致图象，如图，观察图象可知，函数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的图象关于原点对称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为奇函数，且在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上单调递减.故选C.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63_1#98aec0f6c?vbadefaultcenterpage=1&amp;parentnodeid=3ecdef98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06532"/>
                <a:ext cx="11183112" cy="1936115"/>
              </a:xfrm>
              <a:prstGeom prst="rect">
                <a:avLst/>
              </a:prstGeom>
              <a:blipFill rotWithShape="1">
                <a:blip r:embed="rId3"/>
                <a:stretch>
                  <a:fillRect t="-32" r="1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63_2#98aec0f6c?vbadefaultcenterpage=1&amp;parentnodeid=3ecdef982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7488" y="3679680"/>
            <a:ext cx="2093976" cy="18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4f5a9b52d?vbadefaultcenterpage=1&amp;parentnodeid=3ecdef982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24188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4f5a9b52d?vbadefaultcenterpage=1&amp;parentnodeid=3ecdef982&amp;vbahtmlprocessed=1"/>
          <p:cNvSpPr/>
          <p:nvPr/>
        </p:nvSpPr>
        <p:spPr>
          <a:xfrm>
            <a:off x="502920" y="2768169"/>
            <a:ext cx="11183112" cy="21359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利用函数图象研究函数性质的三个方向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从图象的最高点、最低点分析函数的最值、极值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从图象的对称性分析函数的奇偶性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从图象的走向趋势分析函数的单调性、周期性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d6e745a5f?colgroup=4,4,14,5,4&amp;vbadefaultcenterpage=1&amp;parentnodeid=d9b07742f&amp;vbahtmlprocessed=1"/>
              <p:cNvGraphicFramePr>
                <a:graphicFrameLocks noGrp="1"/>
              </p:cNvGraphicFramePr>
              <p:nvPr/>
            </p:nvGraphicFramePr>
            <p:xfrm>
              <a:off x="502920" y="1262076"/>
              <a:ext cx="11137392" cy="4754880"/>
            </p:xfrm>
            <a:graphic>
              <a:graphicData uri="http://schemas.openxmlformats.org/drawingml/2006/table">
                <a:tbl>
                  <a:tblPr/>
                  <a:tblGrid>
                    <a:gridCol w="140817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19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66344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8745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60934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855407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函数的图象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2023年天津卷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2022年全国甲卷（理）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5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2022年全国乙卷（文）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8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2021年浙江卷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7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337308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函数图象是高考常考内容，高考单独考查函数图象的识别，一般以选择题的形式出现，试题较为简单，但在一套试卷中用函数图象解决问题的题目较多，一般是交汇题，难度中等及以上.预计2025年高考不会单独考查函数图象的判断，而是重点考查函数图象的应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d6e745a5f?colgroup=4,4,14,5,4&amp;vbadefaultcenterpage=1&amp;parentnodeid=d9b07742f&amp;vbahtmlprocessed=1"/>
              <p:cNvGraphicFramePr>
                <a:graphicFrameLocks noGrp="1"/>
              </p:cNvGraphicFramePr>
              <p:nvPr/>
            </p:nvGraphicFramePr>
            <p:xfrm>
              <a:off x="502920" y="1262076"/>
              <a:ext cx="11137392" cy="4628071"/>
            </p:xfrm>
            <a:graphic>
              <a:graphicData uri="http://schemas.openxmlformats.org/drawingml/2006/table">
                <a:tbl>
                  <a:tblPr/>
                  <a:tblGrid>
                    <a:gridCol w="1408176"/>
                    <a:gridCol w="1581912"/>
                    <a:gridCol w="4663440"/>
                    <a:gridCol w="1874520"/>
                    <a:gridCol w="1609344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89992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函数的图象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37308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函数图象是高考常考内容，高考单独考查函数图象的识别，一般以选择题的形式出现，试题较为简单，但在一套试卷中用函数图象解决问题的题目较多，一般是交汇题，难度中等及以上.预计2025年高考不会单独考查函数图象的判断，而是重点考查函数图象的应用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f78dac2dc?vbadefaultcenterpage=1&amp;parentnodeid=519f9ff1e&amp;inlineimagemarkindex=20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f78dac2dc?vbadefaultcenterpage=1&amp;parentnodeid=519f9ff1e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20&amp;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利用函数图象解不等式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64_1#01c047413?vbadefaultcenterpage=1&amp;parentnodeid=f78dac2dc&amp;vbahtmlprocessed=1"/>
              <p:cNvSpPr/>
              <p:nvPr/>
            </p:nvSpPr>
            <p:spPr>
              <a:xfrm>
                <a:off x="502920" y="1345851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典例4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已知偶函数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与奇函数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的定义域都是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[−2,2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，它们在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[0,2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上的图象如图所示，则关于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的不等式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成立的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的取值范围为(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64_1#01c047413?vbadefaultcenterpage=1&amp;parentnodeid=f78dac2dc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1118311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28" r="1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65_1#01c047413.bracket?vbadefaultcenterpage=1&amp;parentnodeid=f78dac2dc&amp;vbapositionanswer=20&amp;vbahtmlprocessed=1"/>
          <p:cNvSpPr/>
          <p:nvPr/>
        </p:nvSpPr>
        <p:spPr>
          <a:xfrm>
            <a:off x="9211691" y="1874950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p:pic>
        <p:nvPicPr>
          <p:cNvPr id="6" name="QC_6_BD.66_1#01c047413?vbadefaultcenterpage=1&amp;parentnodeid=f78dac2dc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3592" y="2509108"/>
            <a:ext cx="5010912" cy="213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QC_6_BD.66_2#01c047413.choices?vbadefaultcenterpage=1&amp;parentnodeid=f78dac2dc&amp;vbahtmlprocessed=1"/>
              <p:cNvSpPr/>
              <p:nvPr/>
            </p:nvSpPr>
            <p:spPr>
              <a:xfrm>
                <a:off x="502920" y="4769708"/>
                <a:ext cx="11183112" cy="479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3001645" algn="l"/>
                    <a:tab pos="5699125" algn="l"/>
                    <a:tab pos="83966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−2,−1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−2,−1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C_6_BD.66_2#01c047413.choices?vbadefaultcenterpage=1&amp;parentnodeid=f78dac2dc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769708"/>
                <a:ext cx="11183112" cy="479235"/>
              </a:xfrm>
              <a:prstGeom prst="rect">
                <a:avLst/>
              </a:prstGeom>
              <a:blipFill rotWithShape="1">
                <a:blip r:embed="rId6"/>
                <a:stretch>
                  <a:fillRect t="-47" r="1" b="-144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67_1#01c047413?vbadefaultcenterpage=1&amp;parentnodeid=f78dac2dc&amp;vbahtmlprocessed=1&amp;bbb=1&amp;hasbroken=1"/>
              <p:cNvSpPr/>
              <p:nvPr/>
            </p:nvSpPr>
            <p:spPr>
              <a:xfrm>
                <a:off x="502920" y="2218005"/>
                <a:ext cx="11183112" cy="26845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时，其解集为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是偶函数，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是奇函数，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是奇函数，由奇函数的对称性可得，当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时，其解集为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不等式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的解集是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−1,0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67_1#01c047413?vbadefaultcenterpage=1&amp;parentnodeid=f78dac2d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18005"/>
                <a:ext cx="11183112" cy="2684590"/>
              </a:xfrm>
              <a:prstGeom prst="rect">
                <a:avLst/>
              </a:prstGeom>
              <a:blipFill rotWithShape="1">
                <a:blip r:embed="rId3"/>
                <a:stretch>
                  <a:fillRect t="-22" r="-1600" b="-2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6942e0aeb?vbadefaultcenterpage=1&amp;parentnodeid=f78dac2dc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50985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6942e0aeb?vbadefaultcenterpage=1&amp;parentnodeid=f78dac2dc&amp;vbahtmlprocessed=1&amp;bbb=1&amp;hasbroken=1"/>
          <p:cNvSpPr/>
          <p:nvPr/>
        </p:nvSpPr>
        <p:spPr>
          <a:xfrm>
            <a:off x="502920" y="3036139"/>
            <a:ext cx="11183112" cy="15873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利用函数的图象解不等式的解题策略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spc="-5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当不等式问题不能用代数法求解但其与函数有关时，可将不等式问题转化为两个函数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 spc="-5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图象的位置关系问题或函数图象与坐标轴的位置关系问题</a:t>
            </a:r>
            <a:r>
              <a:rPr lang="en-US" altLang="zh-CN" sz="2400" b="0" i="0" spc="-5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，从而利用数形结合法求解.</a:t>
            </a:r>
            <a:endParaRPr lang="en-US" altLang="zh-CN" sz="2400" spc="-50" dirty="0"/>
          </a:p>
        </p:txBody>
      </p:sp>
    </p:spTree>
  </p:cSld>
  <p:clrMapOvr>
    <a:masterClrMapping/>
  </p:clrMapOvr>
  <p:transition>
    <p:split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6639f00f1?vbadefaultcenterpage=1&amp;parentnodeid=519f9ff1e&amp;inlineimagemarkindex=2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2" y="866427"/>
            <a:ext cx="1554480" cy="420624"/>
          </a:xfrm>
          <a:prstGeom prst="rect">
            <a:avLst/>
          </a:prstGeom>
        </p:spPr>
      </p:pic>
      <p:sp>
        <p:nvSpPr>
          <p:cNvPr id="3" name="C_5_BD#6639f00f1?vbadefaultcenterpage=1&amp;parentnodeid=519f9ff1e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利用函数图象求参数的取值范围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68_1#d2f7c9ad4?vbadefaultcenterpage=1&amp;parentnodeid=6639f00f1&amp;vbahtmlprocessed=1"/>
              <p:cNvSpPr/>
              <p:nvPr/>
            </p:nvSpPr>
            <p:spPr>
              <a:xfrm>
                <a:off x="502920" y="1347375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典例5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的图象有两个交点，则实数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的取值可能为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68_1#d2f7c9ad4?vbadefaultcenterpage=1&amp;parentnodeid=6639f00f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7375"/>
                <a:ext cx="1118311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52" r="1" b="-59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AN.69_1#d2f7c9ad4.bracket?vbadefaultcenterpage=1&amp;parentnodeid=6639f00f1&amp;vbapositionanswer=21&amp;vbahtmlprocessed=1"/>
          <p:cNvSpPr/>
          <p:nvPr/>
        </p:nvSpPr>
        <p:spPr>
          <a:xfrm>
            <a:off x="2375682" y="1903444"/>
            <a:ext cx="6619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CD</a:t>
            </a:r>
            <a:endParaRPr lang="en-US" altLang="zh-CN" sz="2400" dirty="0"/>
          </a:p>
        </p:txBody>
      </p:sp>
      <p:sp>
        <p:nvSpPr>
          <p:cNvPr id="6" name="QC_6_BD.70_1#d2f7c9ad4.choices?vbadefaultcenterpage=1&amp;parentnodeid=6639f00f1&amp;vbahtmlprocessed=1"/>
          <p:cNvSpPr/>
          <p:nvPr/>
        </p:nvSpPr>
        <p:spPr>
          <a:xfrm>
            <a:off x="502920" y="2439575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861945" algn="l"/>
                <a:tab pos="5699125" algn="l"/>
                <a:tab pos="85363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A.1</a:t>
            </a:r>
            <a:r>
              <a:rPr lang="en-US" altLang="zh-CN" sz="2400" b="0" i="0" spc="-10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B.0</a:t>
            </a:r>
            <a:r>
              <a:rPr lang="en-US" altLang="zh-CN" sz="2400" b="0" i="0" spc="-10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C.2</a:t>
            </a:r>
            <a:r>
              <a:rPr lang="en-US" altLang="zh-CN" sz="2400" b="0" i="0" spc="-103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D.3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71_1#d2f7c9ad4?vbadefaultcenterpage=1&amp;parentnodeid=6639f00f1&amp;vbahtmlprocessed=1"/>
              <p:cNvSpPr/>
              <p:nvPr/>
            </p:nvSpPr>
            <p:spPr>
              <a:xfrm>
                <a:off x="502920" y="756000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的图象表示关于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轴对称的两条射线，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71_1#d2f7c9ad4?vbadefaultcenterpage=1&amp;parentnodeid=6639f00f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72" r="1" b="-12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71_2#d2f7c9ad4?vbadefaultcenterpage=1&amp;parentnodeid=6639f00f1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9664" y="1378808"/>
            <a:ext cx="3849624" cy="270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71_3#d2f7c9ad4?vbadefaultcenterpage=1&amp;parentnodeid=6639f00f1&amp;vbahtmlprocessed=1"/>
              <p:cNvSpPr/>
              <p:nvPr/>
            </p:nvSpPr>
            <p:spPr>
              <a:xfrm>
                <a:off x="502920" y="4223608"/>
                <a:ext cx="11183112" cy="2131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的图象表示与直线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平行且在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轴上的截距为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的直线，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根据题意，画出大致图象，如图所示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的图象有两个交点，则根据图象可知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AS.71_3#d2f7c9ad4?vbadefaultcenterpage=1&amp;parentnodeid=6639f00f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223608"/>
                <a:ext cx="11183112" cy="2131949"/>
              </a:xfrm>
              <a:prstGeom prst="rect">
                <a:avLst/>
              </a:prstGeom>
              <a:blipFill rotWithShape="1">
                <a:blip r:embed="rId5"/>
                <a:stretch>
                  <a:fillRect t="-10" r="1" b="-29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c194d87fc?vbadefaultcenterpage=1&amp;parentnodeid=6639f00f1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512806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c194d87fc?vbadefaultcenterpage=1&amp;parentnodeid=6639f00f1&amp;vbahtmlprocessed=1"/>
          <p:cNvSpPr/>
          <p:nvPr/>
        </p:nvSpPr>
        <p:spPr>
          <a:xfrm>
            <a:off x="502920" y="2039094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求解函数图象应用问题的解题流程</a:t>
            </a:r>
            <a:endParaRPr lang="en-US" altLang="zh-CN" sz="2400" dirty="0"/>
          </a:p>
        </p:txBody>
      </p:sp>
      <p:pic>
        <p:nvPicPr>
          <p:cNvPr id="4" name="P_6_BD#c194d87fc?vbadefaultcenterpage=1&amp;parentnodeid=6639f00f1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54680" y="2661394"/>
            <a:ext cx="587959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8e1461811?vbadefaultcenterpage=1&amp;parentnodeid=519f9ff1e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72_1#38a311b4c?vbadefaultcenterpage=1&amp;parentnodeid=8e1461811&amp;vbahtmlprocessed=1"/>
              <p:cNvSpPr/>
              <p:nvPr/>
            </p:nvSpPr>
            <p:spPr>
              <a:xfrm>
                <a:off x="502920" y="1419448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，规定：当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；当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.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72_1#38a311b4c?vbadefaultcenterpage=1&amp;parentnodeid=8e14618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22" r="-2492" b="-82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73_1#38a311b4c.bracket?vbadefaultcenterpage=1&amp;parentnodeid=8e1461811&amp;vbapositionanswer=22&amp;vbahtmlprocessed=1"/>
          <p:cNvSpPr/>
          <p:nvPr/>
        </p:nvSpPr>
        <p:spPr>
          <a:xfrm>
            <a:off x="6901209" y="1975517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74_1#38a311b4c.choices?vbadefaultcenterpage=1&amp;parentnodeid=8e1461811&amp;vbahtmlprocessed=1"/>
              <p:cNvSpPr/>
              <p:nvPr/>
            </p:nvSpPr>
            <p:spPr>
              <a:xfrm>
                <a:off x="502920" y="2460848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A.有最小值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最大值1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.有最大值1，无最小值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C.有最小值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，无最大值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.有最大值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，无最小值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74_1#38a311b4c.choices?vbadefaultcenterpage=1&amp;parentnodeid=8e14618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60848"/>
                <a:ext cx="11183112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2" r="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75_1#38a311b4c?vbadefaultcenterpage=1&amp;parentnodeid=8e1461811&amp;vbahtmlprocessed=1"/>
              <p:cNvSpPr/>
              <p:nvPr/>
            </p:nvSpPr>
            <p:spPr>
              <a:xfrm>
                <a:off x="502920" y="1018332"/>
                <a:ext cx="11183112" cy="158731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画出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的大致图象，如图所示，设它们交于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两点.由题意，在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两侧，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之间，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𝑓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𝑔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75_1#38a311b4c?vbadefaultcenterpage=1&amp;parentnodeid=8e14618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18332"/>
                <a:ext cx="11183112" cy="1587310"/>
              </a:xfrm>
              <a:prstGeom prst="rect">
                <a:avLst/>
              </a:prstGeom>
              <a:blipFill rotWithShape="1">
                <a:blip r:embed="rId3"/>
                <a:stretch>
                  <a:fillRect t="-27" r="1" b="-5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6_AS.75_2#38a311b4c?vbadefaultcenterpage=1&amp;parentnodeid=8e1461811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9704" y="2733340"/>
            <a:ext cx="3218688" cy="27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AS.75_3#38a311b4c?vbadefaultcenterpage=1&amp;parentnodeid=8e1461811&amp;vbahtmlprocessed=1"/>
              <p:cNvSpPr/>
              <p:nvPr/>
            </p:nvSpPr>
            <p:spPr>
              <a:xfrm>
                <a:off x="502920" y="5641640"/>
                <a:ext cx="11403013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综上，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的图象是图中的实线部分，因此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h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有最小值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，无最大值.故选C.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AS.75_3#38a311b4c?vbadefaultcenterpage=1&amp;parentnodeid=8e14618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641640"/>
                <a:ext cx="11403013" cy="486029"/>
              </a:xfrm>
              <a:prstGeom prst="rect">
                <a:avLst/>
              </a:prstGeom>
              <a:blipFill rotWithShape="1">
                <a:blip r:embed="rId5"/>
                <a:stretch>
                  <a:fillRect t="-62" r="3" b="-12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76_1#1b409a192?vbadefaultcenterpage=1&amp;parentnodeid=8e1461811&amp;vbahtmlprocessed=1"/>
              <p:cNvSpPr/>
              <p:nvPr/>
            </p:nvSpPr>
            <p:spPr>
              <a:xfrm>
                <a:off x="502920" y="2192224"/>
                <a:ext cx="11183112" cy="20432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湖北模拟）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已知定义在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∈[0,1)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.若对任意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，都有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76_1#1b409a192?vbadefaultcenterpage=1&amp;parentnodeid=8e14618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92224"/>
                <a:ext cx="11183112" cy="2043240"/>
              </a:xfrm>
              <a:prstGeom prst="rect">
                <a:avLst/>
              </a:prstGeom>
              <a:blipFill rotWithShape="1">
                <a:blip r:embed="rId3"/>
                <a:stretch>
                  <a:fillRect t="-10" r="1" b="-3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77_1#1b409a192.bracket?vbadefaultcenterpage=1&amp;parentnodeid=8e1461811&amp;vbapositionanswer=23&amp;vbahtmlprocessed=1"/>
          <p:cNvSpPr/>
          <p:nvPr/>
        </p:nvSpPr>
        <p:spPr>
          <a:xfrm>
            <a:off x="1087120" y="3749435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78_1#1b409a192.choices?vbadefaultcenterpage=1&amp;parentnodeid=8e1461811&amp;vbahtmlprocessed=1"/>
              <p:cNvSpPr/>
              <p:nvPr/>
            </p:nvSpPr>
            <p:spPr>
              <a:xfrm>
                <a:off x="502920" y="4239972"/>
                <a:ext cx="11183112" cy="713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868295" algn="l"/>
                    <a:tab pos="5699125" algn="l"/>
                    <a:tab pos="85299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78_1#1b409a192.choices?vbadefaultcenterpage=1&amp;parentnodeid=8e14618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239972"/>
                <a:ext cx="11183112" cy="713804"/>
              </a:xfrm>
              <a:prstGeom prst="rect">
                <a:avLst/>
              </a:prstGeom>
              <a:blipFill rotWithShape="1">
                <a:blip r:embed="rId4"/>
                <a:stretch>
                  <a:fillRect t="-11" r="1" b="-98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79_1#1b409a192?vbadefaultcenterpage=1&amp;parentnodeid=8e1461811&amp;vbahtmlprocessed=1"/>
              <p:cNvSpPr/>
              <p:nvPr/>
            </p:nvSpPr>
            <p:spPr>
              <a:xfrm>
                <a:off x="502920" y="2543030"/>
                <a:ext cx="11183112" cy="205994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∈[0,1)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,0≤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&amp;2−2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≤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又因为函数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的部分图象如下，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79_1#1b409a192?vbadefaultcenterpage=1&amp;parentnodeid=8e14618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43030"/>
                <a:ext cx="11183112" cy="2059940"/>
              </a:xfrm>
              <a:prstGeom prst="rect">
                <a:avLst/>
              </a:prstGeom>
              <a:blipFill rotWithShape="1">
                <a:blip r:embed="rId3"/>
                <a:stretch>
                  <a:fillRect t="-24" r="1" b="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870e87b4c.fixed?vbadefaultcenterpage=1&amp;parentnodeid=d9b07742f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870e87b4c.fixed?vbadefaultcenterpage=1&amp;parentnodeid=d9b07742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C_6_AS.79_2#1b409a192?vbadefaultcenterpage=1&amp;parentnodeid=8e1461811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8416" y="1574560"/>
            <a:ext cx="5532120" cy="314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AS.79_3#1b409a192?vbadefaultcenterpage=1&amp;parentnodeid=8e1461811&amp;vbahtmlprocessed=1"/>
              <p:cNvSpPr/>
              <p:nvPr/>
            </p:nvSpPr>
            <p:spPr>
              <a:xfrm>
                <a:off x="502920" y="4856748"/>
                <a:ext cx="11183112" cy="7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由图可知，若对任意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,+∞)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，都有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AS.79_3#1b409a192?vbadefaultcenterpage=1&amp;parentnodeid=8e14618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856748"/>
                <a:ext cx="11183112" cy="714693"/>
              </a:xfrm>
              <a:prstGeom prst="rect">
                <a:avLst/>
              </a:prstGeom>
              <a:blipFill rotWithShape="1">
                <a:blip r:embed="rId4"/>
                <a:stretch>
                  <a:fillRect t="-37" r="1" b="-96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B_6_BD.80_1#3c4cc55f8?hastextimagelayout=1&amp;vbadefaultcenterpage=1&amp;parentnodeid=8e1461811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18819" y="2260836"/>
            <a:ext cx="2788920" cy="267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BD.80_2#3c4cc55f8?hastextimagelayout=4&amp;segpoint=1&amp;vbadefaultcenterpage=1&amp;parentnodeid=8e1461811&amp;vbahtmlprocessed=1"/>
              <p:cNvSpPr/>
              <p:nvPr/>
            </p:nvSpPr>
            <p:spPr>
              <a:xfrm>
                <a:off x="502920" y="2215117"/>
                <a:ext cx="8266176" cy="15833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商丘模拟）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已知定义在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上的奇函数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[0,+∞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上的图象如图所示，则不等式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的解集为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_______________________________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6_BD.80_2#3c4cc55f8?hastextimagelayout=4&amp;segpoint=1&amp;vbadefaultcenterpage=1&amp;parentnodeid=8e14618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15117"/>
                <a:ext cx="8266176" cy="1583309"/>
              </a:xfrm>
              <a:prstGeom prst="rect">
                <a:avLst/>
              </a:prstGeom>
              <a:blipFill rotWithShape="1">
                <a:blip r:embed="rId4"/>
                <a:stretch>
                  <a:fillRect t="-15" r="5" b="-5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N.81_1#3c4cc55f8.blank?vbadefaultcenterpage=1&amp;parentnodeid=8e1461811&amp;vbapositionanswer=24&amp;vbahtmlprocessed=1&amp;rh=37.8"/>
              <p:cNvSpPr/>
              <p:nvPr/>
            </p:nvSpPr>
            <p:spPr>
              <a:xfrm>
                <a:off x="720383" y="2909171"/>
                <a:ext cx="8266176" cy="79648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/>
                <a:r>
                  <a:rPr lang="en-US" altLang="zh-CN" sz="2400" b="0" i="0" kern="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                       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6_AN.81_1#3c4cc55f8.blank?vbadefaultcenterpage=1&amp;parentnodeid=8e1461811&amp;vbapositionanswer=24&amp;vbahtmlprocessed=1&amp;rh=37.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383" y="2909171"/>
                <a:ext cx="8266176" cy="796481"/>
              </a:xfrm>
              <a:prstGeom prst="rect">
                <a:avLst/>
              </a:prstGeom>
              <a:blipFill rotWithShape="1">
                <a:blip r:embed="rId5"/>
                <a:stretch>
                  <a:fillRect l="-4" t="-30" b="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82_1#3c4cc55f8?vbadefaultcenterpage=1&amp;parentnodeid=8e1461811&amp;vbahtmlprocessed=1"/>
              <p:cNvSpPr/>
              <p:nvPr/>
            </p:nvSpPr>
            <p:spPr>
              <a:xfrm>
                <a:off x="502920" y="1083069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根据奇函数的图象特征，作出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上的图象，如图所示，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82_1#3c4cc55f8?vbadefaultcenterpage=1&amp;parentnodeid=8e14618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83069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81" r="1" b="-128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B_6_AS.82_2#3c4cc55f8?vbadefaultcenterpage=1&amp;parentnodeid=8e1461811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5192" y="1705877"/>
            <a:ext cx="2258568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82_3#3c4cc55f8?vbadefaultcenterpage=1&amp;parentnodeid=8e1461811&amp;vbahtmlprocessed=1"/>
              <p:cNvSpPr/>
              <p:nvPr/>
            </p:nvSpPr>
            <p:spPr>
              <a:xfrm>
                <a:off x="502920" y="3433078"/>
                <a:ext cx="11183112" cy="26298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等价于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−2&gt;0,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−2&lt;0,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&lt;0,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&lt;−2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故原不等式的解集为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82_3#3c4cc55f8?vbadefaultcenterpage=1&amp;parentnodeid=8e14618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33078"/>
                <a:ext cx="11183112" cy="2629853"/>
              </a:xfrm>
              <a:prstGeom prst="rect">
                <a:avLst/>
              </a:prstGeom>
              <a:blipFill rotWithShape="1">
                <a:blip r:embed="rId5"/>
                <a:stretch>
                  <a:fillRect t="-10" r="1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c33a55de7.fixed?vbadefaultcenterpage=1&amp;parentnodeid=d9b07742f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4400" dirty="0"/>
          </a:p>
        </p:txBody>
      </p:sp>
      <p:pic>
        <p:nvPicPr>
          <p:cNvPr id="3" name="C_3#c33a55de7.fixed?vbadefaultcenterpage=1&amp;parentnodeid=d9b07742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29310021f?vbadefaultcenterpage=1&amp;parentnodeid=c33a55de7&amp;vbahtmlprocessed=1&amp;bbb=1&amp;hasbroken=1"/>
              <p:cNvSpPr/>
              <p:nvPr/>
            </p:nvSpPr>
            <p:spPr>
              <a:xfrm>
                <a:off x="502920" y="1979944"/>
                <a:ext cx="11183112" cy="314801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对勾函数与飘带函数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zh-CN" altLang="en-US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北师大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版必修第一册第61页</a:t>
                </a:r>
                <a:r>
                  <a:rPr lang="zh-CN" altLang="en-US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到第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62</a:t>
                </a:r>
                <a:r>
                  <a:rPr lang="zh-CN" altLang="en-US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页例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5中讨论了函数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性质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.这里，我们将这一函数一般化，讨论它的图象和性质.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、对勾函数的图象和性质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形如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&gt;0,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的函数为对勾函数.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29310021f?vbadefaultcenterpage=1&amp;parentnodeid=c33a55de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79944"/>
                <a:ext cx="11183112" cy="3148013"/>
              </a:xfrm>
              <a:prstGeom prst="rect">
                <a:avLst/>
              </a:prstGeom>
              <a:blipFill rotWithShape="1">
                <a:blip r:embed="rId3"/>
                <a:stretch>
                  <a:fillRect r="1" b="-2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4_BD#29310021f?vbadefaultcenterpage=1&amp;parentnodeid=c33a55de7&amp;vbahtmlprocessed=1"/>
          <p:cNvSpPr/>
          <p:nvPr/>
        </p:nvSpPr>
        <p:spPr>
          <a:xfrm>
            <a:off x="502920" y="756000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 </a:t>
            </a: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图象如图1所示.</a:t>
            </a:r>
            <a:endParaRPr lang="en-US" altLang="zh-CN" sz="2400" dirty="0"/>
          </a:p>
        </p:txBody>
      </p:sp>
      <p:pic>
        <p:nvPicPr>
          <p:cNvPr id="3" name="P_4_BD#29310021f?vbadefaultcenterpage=1&amp;parentnodeid=c33a55de7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8536" y="1381348"/>
            <a:ext cx="3611880" cy="344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4_BD#29310021f?vbadefaultcenterpage=1&amp;parentnodeid=c33a55de7&amp;vbahtmlprocessed=1"/>
              <p:cNvSpPr/>
              <p:nvPr/>
            </p:nvSpPr>
            <p:spPr>
              <a:xfrm>
                <a:off x="502920" y="4962748"/>
                <a:ext cx="11183112" cy="145262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定义域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{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|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≠0}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值域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P_4_BD#29310021f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962748"/>
                <a:ext cx="11183112" cy="1452626"/>
              </a:xfrm>
              <a:prstGeom prst="rect">
                <a:avLst/>
              </a:prstGeom>
              <a:blipFill rotWithShape="1">
                <a:blip r:embed="rId4"/>
                <a:stretch>
                  <a:fillRect t="-15" r="1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29310021f?vbadefaultcenterpage=1&amp;parentnodeid=c33a55de7&amp;vbahtmlprocessed=1&amp;bbb=1&amp;hasbroken=1"/>
              <p:cNvSpPr/>
              <p:nvPr/>
            </p:nvSpPr>
            <p:spPr>
              <a:xfrm>
                <a:off x="502920" y="2066875"/>
                <a:ext cx="11183112" cy="29995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奇偶性：奇函数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对勾函数与基本不等式：图象在第一、三象限，当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时取等号，即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时取得最小值，最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小值为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，由奇函数的性质知，当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den>
                        </m:f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处取得最大值，最大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值为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29310021f?vbadefaultcenterpage=1&amp;parentnodeid=c33a55de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66875"/>
                <a:ext cx="11183112" cy="2999550"/>
              </a:xfrm>
              <a:prstGeom prst="rect">
                <a:avLst/>
              </a:prstGeom>
              <a:blipFill rotWithShape="1">
                <a:blip r:embed="rId3"/>
                <a:stretch>
                  <a:fillRect t="-20" r="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29310021f?vbadefaultcenterpage=1&amp;parentnodeid=c33a55de7&amp;vbahtmlprocessed=1"/>
              <p:cNvSpPr/>
              <p:nvPr/>
            </p:nvSpPr>
            <p:spPr>
              <a:xfrm>
                <a:off x="260642" y="939860"/>
                <a:ext cx="11470249" cy="18079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6.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单调性：单调递增区间为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，单调递减区间为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sz="240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</m:e>
                        </m:rad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,0</m:t>
                        </m:r>
                        <m: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den>
                            </m:f>
                          </m:e>
                        </m:rad>
                        <m:r>
                          <a:rPr lang="en-US" altLang="zh-CN" sz="2400" b="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dirty="0">
                    <a:solidFill>
                      <a:srgbClr val="000000"/>
                    </a:solidFill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的图象如图2所示.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29310021f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42" y="939860"/>
                <a:ext cx="11470249" cy="1807972"/>
              </a:xfrm>
              <a:prstGeom prst="rect">
                <a:avLst/>
              </a:prstGeom>
              <a:blipFill rotWithShape="1">
                <a:blip r:embed="rId3"/>
                <a:stretch>
                  <a:fillRect l="-3" t="-3" r="5" b="-810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4_BD#29310021f?vbadefaultcenterpage=1&amp;parentnodeid=c33a55de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87360" y="2382906"/>
            <a:ext cx="2862072" cy="316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29310021f?vbadefaultcenterpage=1&amp;parentnodeid=c33a55de7&amp;vbahtmlprocessed=1"/>
              <p:cNvSpPr/>
              <p:nvPr/>
            </p:nvSpPr>
            <p:spPr>
              <a:xfrm>
                <a:off x="502920" y="756000"/>
                <a:ext cx="11183112" cy="20669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二、飘带函数的图象和性质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形如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的函数为飘带函数.</a:t>
                </a:r>
                <a:endParaRPr lang="en-US" altLang="zh-CN" sz="2400" dirty="0"/>
              </a:p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:endParaRPr lang="en-US" altLang="zh-CN" sz="2400" dirty="0"/>
              </a:p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（1）图象如图3所示.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29310021f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2066989"/>
              </a:xfrm>
              <a:prstGeom prst="rect">
                <a:avLst/>
              </a:prstGeom>
              <a:blipFill rotWithShape="1">
                <a:blip r:embed="rId3"/>
                <a:stretch>
                  <a:fillRect t="-17" r="1" b="-2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4_BD#29310021f?vbadefaultcenterpage=1&amp;parentnodeid=c33a55de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45736" y="2953607"/>
            <a:ext cx="2697480" cy="296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4_BD#29310021f?vbadefaultcenterpage=1&amp;parentnodeid=c33a55de7&amp;vbahtmlprocessed=1"/>
              <p:cNvSpPr/>
              <p:nvPr/>
            </p:nvSpPr>
            <p:spPr>
              <a:xfrm>
                <a:off x="502920" y="6052407"/>
                <a:ext cx="11183112" cy="43116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（2）定义域：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{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|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≠0}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P_4_BD#29310021f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6052407"/>
                <a:ext cx="11183112" cy="431165"/>
              </a:xfrm>
              <a:prstGeom prst="rect">
                <a:avLst/>
              </a:prstGeom>
              <a:blipFill rotWithShape="1">
                <a:blip r:embed="rId5"/>
                <a:stretch>
                  <a:fillRect t="-51" r="1" b="-10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29310021f?vbadefaultcenterpage=1&amp;parentnodeid=c33a55de7&amp;vbahtmlprocessed=1"/>
              <p:cNvSpPr/>
              <p:nvPr/>
            </p:nvSpPr>
            <p:spPr>
              <a:xfrm>
                <a:off x="502920" y="756000"/>
                <a:ext cx="11183112" cy="268058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（3）值域：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（4）奇偶性：奇函数.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（5）单调性：单调递增区间为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（1）图象如图4所示.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29310021f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2680589"/>
              </a:xfrm>
              <a:prstGeom prst="rect">
                <a:avLst/>
              </a:prstGeom>
              <a:blipFill rotWithShape="1">
                <a:blip r:embed="rId3"/>
                <a:stretch>
                  <a:fillRect t="-13" r="1" b="-23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4_BD#29310021f?vbadefaultcenterpage=1&amp;parentnodeid=c33a55de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00016" y="3575908"/>
            <a:ext cx="2788920" cy="298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72beb94ec?vbadefaultcenterpage=1&amp;parentnodeid=870e87b4c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d4b56f400?segpoint=1&amp;vbadefaultcenterpage=1&amp;parentnodeid=72beb94ec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一、利用描点法作函数图象的步骤</a:t>
            </a:r>
            <a:endParaRPr lang="en-US" altLang="zh-CN" sz="2600" dirty="0"/>
          </a:p>
        </p:txBody>
      </p:sp>
      <p:sp>
        <p:nvSpPr>
          <p:cNvPr id="4" name="P_6_BD#6001b3979?segpoint=1&amp;vbadefaultcenterpage=1&amp;parentnodeid=d4b56f400&amp;vbahtmlprocessed=1"/>
          <p:cNvSpPr/>
          <p:nvPr/>
        </p:nvSpPr>
        <p:spPr>
          <a:xfrm>
            <a:off x="502920" y="2008791"/>
            <a:ext cx="11183112" cy="27150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ts val="44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确定函数的定义域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</a:p>
          <a:p>
            <a:pPr lvl="0" latinLnBrk="1">
              <a:lnSpc>
                <a:spcPts val="44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化简函数的解析式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 latinLnBrk="1">
              <a:lnSpc>
                <a:spcPts val="44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讨论函数的性质（奇偶性、单调性、周期性、对称性等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）；</a:t>
            </a:r>
            <a:endParaRPr lang="en-US" altLang="zh-CN" sz="2400" dirty="0">
              <a:solidFill>
                <a:prstClr val="black"/>
              </a:solidFill>
            </a:endParaRPr>
          </a:p>
          <a:p>
            <a:pPr lvl="0" latinLnBrk="1">
              <a:lnSpc>
                <a:spcPct val="15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4.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列表（尤其注意特殊点、零点、最大值点、最小值点、与坐标轴的交点等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），描   </a:t>
            </a:r>
          </a:p>
          <a:p>
            <a:pPr lvl="0"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点，连线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29310021f?vbadefaultcenterpage=1&amp;parentnodeid=c33a55de7&amp;vbahtmlprocessed=1"/>
              <p:cNvSpPr/>
              <p:nvPr/>
            </p:nvSpPr>
            <p:spPr>
              <a:xfrm>
                <a:off x="502920" y="1317734"/>
                <a:ext cx="11183112" cy="213194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（2）定义域：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{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|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≠0}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（3）值域：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（4）奇偶性：奇函数.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（5）单调性：单调递减区间为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29310021f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17734"/>
                <a:ext cx="11183112" cy="2131949"/>
              </a:xfrm>
              <a:prstGeom prst="rect">
                <a:avLst/>
              </a:prstGeom>
              <a:blipFill rotWithShape="1">
                <a:blip r:embed="rId3"/>
                <a:stretch>
                  <a:fillRect t="-5" r="1" b="-2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4446270" y="3641725"/>
            <a:ext cx="3566795" cy="2251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split dir="in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BD.83_1#531aa6e3f?vbadefaultcenterpage=1&amp;parentnodeid=c33a55de7&amp;vbahtmlprocessed=1"/>
              <p:cNvSpPr/>
              <p:nvPr/>
            </p:nvSpPr>
            <p:spPr>
              <a:xfrm>
                <a:off x="502920" y="2170063"/>
                <a:ext cx="11183112" cy="67303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（多选题）已知函数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下列说法正确的是(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BD.83_1#531aa6e3f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70063"/>
                <a:ext cx="11183112" cy="673037"/>
              </a:xfrm>
              <a:prstGeom prst="rect">
                <a:avLst/>
              </a:prstGeom>
              <a:blipFill rotWithShape="1">
                <a:blip r:embed="rId3"/>
                <a:stretch>
                  <a:fillRect t="-40" r="1" b="-17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4_AN.84_1#531aa6e3f.bracket?vbadefaultcenterpage=1&amp;parentnodeid=c33a55de7&amp;vbapositionanswer=25&amp;vbahtmlprocessed=1"/>
          <p:cNvSpPr/>
          <p:nvPr/>
        </p:nvSpPr>
        <p:spPr>
          <a:xfrm>
            <a:off x="9767062" y="2411870"/>
            <a:ext cx="865188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BCD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4_BD.85_1#531aa6e3f.choices?vbadefaultcenterpage=1&amp;parentnodeid=c33a55de7&amp;vbahtmlprocessed=1"/>
              <p:cNvSpPr/>
              <p:nvPr/>
            </p:nvSpPr>
            <p:spPr>
              <a:xfrm>
                <a:off x="502920" y="2846210"/>
                <a:ext cx="11183112" cy="212972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在定义域上单调递增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的单调递增区间为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的值域为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−∞,−4]∪[4,+∞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的值域为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4_BD.85_1#531aa6e3f.choices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46210"/>
                <a:ext cx="11183112" cy="2129727"/>
              </a:xfrm>
              <a:prstGeom prst="rect">
                <a:avLst/>
              </a:prstGeom>
              <a:blipFill rotWithShape="1">
                <a:blip r:embed="rId4"/>
                <a:stretch>
                  <a:fillRect t="-7" r="1" b="-3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AS.86_1#531aa6e3f?vbadefaultcenterpage=1&amp;parentnodeid=c33a55de7&amp;vbahtmlprocessed=1"/>
              <p:cNvSpPr/>
              <p:nvPr/>
            </p:nvSpPr>
            <p:spPr>
              <a:xfrm>
                <a:off x="502920" y="1407142"/>
                <a:ext cx="11183112" cy="122421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的定义域为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∪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上单调递增，故A错误；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AS.86_1#531aa6e3f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07142"/>
                <a:ext cx="11183112" cy="1224217"/>
              </a:xfrm>
              <a:prstGeom prst="rect">
                <a:avLst/>
              </a:prstGeom>
              <a:blipFill rotWithShape="1">
                <a:blip r:embed="rId3"/>
                <a:stretch>
                  <a:fillRect t="-50" r="1" b="-9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C_4_AS.86_2#531aa6e3f?vbadefaultcenterpage=1&amp;parentnodeid=c33a55de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0872" y="2767058"/>
            <a:ext cx="2807208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AS.86_3#531aa6e3f?vbadefaultcenterpage=1&amp;parentnodeid=c33a55de7&amp;vbahtmlprocessed=1&amp;bbb=1&amp;hasbroken=1"/>
              <p:cNvSpPr/>
              <p:nvPr/>
            </p:nvSpPr>
            <p:spPr>
              <a:xfrm>
                <a:off x="502920" y="2378343"/>
                <a:ext cx="11183112" cy="236391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由飘带函数的性质可知，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的值域为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𝐑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，故D正确；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，其图象如图所示,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由图象知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的单调递增区间为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−∞,−2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2,+∞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,值域为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−∞,−4]∪[4,+∞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故B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BCD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AS.86_3#531aa6e3f?vbadefaultcenterpage=1&amp;parentnodeid=c33a55de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78343"/>
                <a:ext cx="11183112" cy="2363915"/>
              </a:xfrm>
              <a:prstGeom prst="rect">
                <a:avLst/>
              </a:prstGeom>
              <a:blipFill rotWithShape="1">
                <a:blip r:embed="rId3"/>
                <a:stretch>
                  <a:fillRect t="-11" r="-6006" b="-27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4_BD.87_1#8899ac996?vbadefaultcenterpage=1&amp;parentnodeid=c33a55de7&amp;vbahtmlprocessed=1"/>
              <p:cNvSpPr/>
              <p:nvPr/>
            </p:nvSpPr>
            <p:spPr>
              <a:xfrm>
                <a:off x="502920" y="1835735"/>
                <a:ext cx="11183112" cy="784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的图象的对称中心是(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4_BD.87_1#8899ac996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35735"/>
                <a:ext cx="11183112" cy="784416"/>
              </a:xfrm>
              <a:prstGeom prst="rect">
                <a:avLst/>
              </a:prstGeom>
              <a:blipFill rotWithShape="1">
                <a:blip r:embed="rId3"/>
                <a:stretch>
                  <a:fillRect t="-75" r="1" b="-72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4_AN.88_1#8899ac996.bracket?vbadefaultcenterpage=1&amp;parentnodeid=c33a55de7&amp;vbapositionanswer=26&amp;vbahtmlprocessed=1"/>
          <p:cNvSpPr/>
          <p:nvPr/>
        </p:nvSpPr>
        <p:spPr>
          <a:xfrm>
            <a:off x="7198932" y="2194129"/>
            <a:ext cx="441325" cy="35477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29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4_BD.89_1#8899ac996.choices?vbadefaultcenterpage=1&amp;parentnodeid=c33a55de7&amp;vbahtmlprocessed=1"/>
              <p:cNvSpPr/>
              <p:nvPr/>
            </p:nvSpPr>
            <p:spPr>
              <a:xfrm>
                <a:off x="502920" y="2626183"/>
                <a:ext cx="11183112" cy="479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944495" algn="l"/>
                    <a:tab pos="5813425" algn="l"/>
                    <a:tab pos="87331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2,−3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−3,2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0,−3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4_BD.89_1#8899ac996.choices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26183"/>
                <a:ext cx="11183112" cy="479235"/>
              </a:xfrm>
              <a:prstGeom prst="rect">
                <a:avLst/>
              </a:prstGeom>
              <a:blipFill rotWithShape="1">
                <a:blip r:embed="rId4"/>
                <a:stretch>
                  <a:fillRect t="-96" r="1" b="-14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4_AS.90_1#8899ac996?vbadefaultcenterpage=1&amp;parentnodeid=c33a55de7&amp;vbahtmlprocessed=1"/>
              <p:cNvSpPr/>
              <p:nvPr/>
            </p:nvSpPr>
            <p:spPr>
              <a:xfrm>
                <a:off x="502920" y="3108783"/>
                <a:ext cx="11183112" cy="2201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的图象向上平移2个单位长度可得到函数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图象的对称中心是点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4_AS.90_1#8899ac996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08783"/>
                <a:ext cx="11183112" cy="2201482"/>
              </a:xfrm>
              <a:prstGeom prst="rect">
                <a:avLst/>
              </a:prstGeom>
              <a:blipFill rotWithShape="1">
                <a:blip r:embed="rId5"/>
                <a:stretch>
                  <a:fillRect t="-21" r="1" b="-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4_BD.91_1#73c6a4683?vbadefaultcenterpage=1&amp;parentnodeid=c33a55de7&amp;vbahtmlprocessed=1"/>
              <p:cNvSpPr/>
              <p:nvPr/>
            </p:nvSpPr>
            <p:spPr>
              <a:xfrm>
                <a:off x="502920" y="2080020"/>
                <a:ext cx="11183112" cy="12202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（双空题）若函数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≠0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上取得最大值6，最小值2，则函数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上的最大值是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，最小值是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4_BD.91_1#73c6a4683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80020"/>
                <a:ext cx="11183112" cy="1220216"/>
              </a:xfrm>
              <a:prstGeom prst="rect">
                <a:avLst/>
              </a:prstGeom>
              <a:blipFill rotWithShape="1">
                <a:blip r:embed="rId3"/>
                <a:stretch>
                  <a:fillRect t="-32" r="1" b="-9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4_AN.92_1#73c6a4683.blank?vbadefaultcenterpage=1&amp;parentnodeid=c33a55de7&amp;vbapositionanswer=27&amp;vbahtmlprocessed=1"/>
              <p:cNvSpPr/>
              <p:nvPr/>
            </p:nvSpPr>
            <p:spPr>
              <a:xfrm>
                <a:off x="6782054" y="2872309"/>
                <a:ext cx="550863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4_AN.92_1#73c6a4683.blank?vbadefaultcenterpage=1&amp;parentnodeid=c33a55de7&amp;vbapositionanswer=2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2054" y="2872309"/>
                <a:ext cx="550863" cy="353441"/>
              </a:xfrm>
              <a:prstGeom prst="rect">
                <a:avLst/>
              </a:prstGeom>
              <a:blipFill rotWithShape="1">
                <a:blip r:embed="rId4"/>
                <a:stretch>
                  <a:fillRect l="-46" t="-58" r="104" b="-7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4_AN.93_1#73c6a4683.blank?vbadefaultcenterpage=1&amp;parentnodeid=c33a55de7&amp;vbapositionanswer=28&amp;vbahtmlprocessed=1"/>
              <p:cNvSpPr/>
              <p:nvPr/>
            </p:nvSpPr>
            <p:spPr>
              <a:xfrm>
                <a:off x="8915654" y="2872309"/>
                <a:ext cx="550863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QB_4_AN.93_1#73c6a4683.blank?vbadefaultcenterpage=1&amp;parentnodeid=c33a55de7&amp;vbapositionanswer=2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5654" y="2872309"/>
                <a:ext cx="550863" cy="353441"/>
              </a:xfrm>
              <a:prstGeom prst="rect">
                <a:avLst/>
              </a:prstGeom>
              <a:blipFill rotWithShape="1">
                <a:blip r:embed="rId5"/>
                <a:stretch>
                  <a:fillRect l="-46" t="-58" r="104" b="-77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4_AS.94_1#73c6a4683?vbadefaultcenterpage=1&amp;parentnodeid=c33a55de7&amp;vbahtmlprocessed=1"/>
              <p:cNvSpPr/>
              <p:nvPr/>
            </p:nvSpPr>
            <p:spPr>
              <a:xfrm>
                <a:off x="502920" y="3300235"/>
                <a:ext cx="11183112" cy="121799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是奇函数，在区间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上取得最大值6，最小值2，由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的图象关于点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对称可知，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上的最大值是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，最小值是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−6</m:t>
                    </m:r>
                  </m:oMath>
                </a14:m>
                <a:r>
                  <a:rPr lang="en-US" altLang="zh-CN" sz="2400" b="0" i="0" kern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4_AS.94_1#73c6a4683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00235"/>
                <a:ext cx="11183112" cy="1217994"/>
              </a:xfrm>
              <a:prstGeom prst="rect">
                <a:avLst/>
              </a:prstGeom>
              <a:blipFill rotWithShape="1">
                <a:blip r:embed="rId6"/>
                <a:stretch>
                  <a:fillRect t="-11" r="-1629" b="-54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4_BD.95_1#dcca1e990?vbadefaultcenterpage=1&amp;parentnodeid=c33a55de7&amp;vbahtmlprocessed=1"/>
              <p:cNvSpPr/>
              <p:nvPr/>
            </p:nvSpPr>
            <p:spPr>
              <a:xfrm>
                <a:off x="502920" y="2292681"/>
                <a:ext cx="11183112" cy="784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的值域是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4_BD.95_1#dcca1e990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92681"/>
                <a:ext cx="11183112" cy="784416"/>
              </a:xfrm>
              <a:prstGeom prst="rect">
                <a:avLst/>
              </a:prstGeom>
              <a:blipFill rotWithShape="1">
                <a:blip r:embed="rId3"/>
                <a:stretch>
                  <a:fillRect t="-42" r="1" b="-7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4_AN.96_1#dcca1e990.blank?vbadefaultcenterpage=1&amp;parentnodeid=c33a55de7&amp;vbapositionanswer=29&amp;vbahtmlprocessed=1"/>
              <p:cNvSpPr/>
              <p:nvPr/>
            </p:nvSpPr>
            <p:spPr>
              <a:xfrm>
                <a:off x="5549519" y="2570112"/>
                <a:ext cx="2893568" cy="353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−∞,−12]∪[4,+∞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4_AN.96_1#dcca1e990.blank?vbadefaultcenterpage=1&amp;parentnodeid=c33a55de7&amp;vbapositionanswer=2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519" y="2570112"/>
                <a:ext cx="2893568" cy="353949"/>
              </a:xfrm>
              <a:prstGeom prst="rect">
                <a:avLst/>
              </a:prstGeom>
              <a:blipFill rotWithShape="1">
                <a:blip r:embed="rId4"/>
                <a:stretch>
                  <a:fillRect l="-448" t="-75" r="-522" b="-75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4_AS.97_1#dcca1e990?vbadefaultcenterpage=1&amp;parentnodeid=c33a55de7&amp;vbahtmlprocessed=1"/>
              <p:cNvSpPr/>
              <p:nvPr/>
            </p:nvSpPr>
            <p:spPr>
              <a:xfrm>
                <a:off x="502920" y="3083129"/>
                <a:ext cx="11183112" cy="177019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−4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8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，当且仅当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时，等号成立，所以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≥8−4=4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；同理，当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≤−8−4=−12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.故函数的值域是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−∞,−12]∪[4,+∞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4_AS.97_1#dcca1e990?vbadefaultcenterpage=1&amp;parentnodeid=c33a55de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083129"/>
                <a:ext cx="11183112" cy="1770190"/>
              </a:xfrm>
              <a:prstGeom prst="rect">
                <a:avLst/>
              </a:prstGeom>
              <a:blipFill rotWithShape="1">
                <a:blip r:embed="rId5"/>
                <a:stretch>
                  <a:fillRect t="-12" r="1" b="-1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67ed6d2a6?segpoint=1&amp;vbadefaultcenterpage=1&amp;parentnodeid=72beb94ec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二、利用图象变换法作函数的图象</a:t>
            </a:r>
            <a:endParaRPr lang="en-US" altLang="zh-CN" sz="2600" dirty="0"/>
          </a:p>
        </p:txBody>
      </p:sp>
      <p:sp>
        <p:nvSpPr>
          <p:cNvPr id="3" name="P_6_BD#775c44e53?segpoint=1&amp;vbadefaultcenterpage=1&amp;parentnodeid=67ed6d2a6&amp;vbahtmlprocessed=1"/>
          <p:cNvSpPr/>
          <p:nvPr/>
        </p:nvSpPr>
        <p:spPr>
          <a:xfrm>
            <a:off x="502920" y="1353074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平移变换</a:t>
            </a:r>
            <a:endParaRPr lang="en-US" altLang="zh-CN" sz="2400" dirty="0"/>
          </a:p>
        </p:txBody>
      </p:sp>
      <p:pic>
        <p:nvPicPr>
          <p:cNvPr id="4" name="P_6_BD#775c44e53?vbadefaultcenterpage=1&amp;parentnodeid=67ed6d2a6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50592" y="1978248"/>
            <a:ext cx="7296912" cy="332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6_BD#775c44e53?segpoint=1&amp;vbadefaultcenterpage=1&amp;parentnodeid=67ed6d2a6&amp;vbahtmlprocessed=1"/>
              <p:cNvSpPr/>
              <p:nvPr/>
            </p:nvSpPr>
            <p:spPr>
              <a:xfrm>
                <a:off x="502920" y="1335673"/>
                <a:ext cx="11183112" cy="44746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对称变换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mPr>
                      <m:m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altLang="zh-CN" sz="24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关于</m:t>
                              </m:r>
                              <m: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轴对称</m:t>
                              </m:r>
                            </m:e>
                          </m:groupChr>
                        </m:e>
                      </m:mr>
                      <m:mr>
                        <m:e>
                          <m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m:t> </m:t>
                          </m:r>
                        </m:e>
                      </m:mr>
                    </m:m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①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mPr>
                      <m:m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altLang="zh-CN" sz="24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关于</m:t>
                              </m:r>
                              <m: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轴对称</m:t>
                              </m:r>
                            </m:e>
                          </m:groupChr>
                        </m:e>
                      </m:mr>
                      <m:mr>
                        <m:e>
                          <m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m:t> </m:t>
                          </m:r>
                        </m:e>
                      </m:mr>
                    </m:m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②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mPr>
                      <m:m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altLang="zh-CN" sz="24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关于原点对称</m:t>
                              </m:r>
                            </m:e>
                          </m:groupChr>
                        </m:e>
                      </m:mr>
                      <m:mr>
                        <m:e>
                          <m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m:t> </m:t>
                          </m:r>
                        </m:e>
                      </m:mr>
                    </m:m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③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mPr>
                      <m:m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en-US" altLang="zh-CN" sz="2400" b="0" i="1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关于直线</m:t>
                              </m:r>
                            </m:e>
                          </m:groupChr>
                        </m:e>
                      </m:mr>
                      <m:mr>
                        <m:e>
                          <m: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m:rPr>
                              <m:nor/>
                            </m:rP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对称</m:t>
                          </m:r>
                        </m:e>
                      </m:mr>
                    </m:m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的④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的图象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6_BD#775c44e53?segpoint=1&amp;vbadefaultcenterpage=1&amp;parentnodeid=67ed6d2a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35673"/>
                <a:ext cx="11183112" cy="4474655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AN.1_1#775c44e53.blank?vbadefaultcenterpage=1&amp;parentnodeid=67ed6d2a6&amp;vbapositionanswer=1&amp;vbahtmlprocessed=1"/>
              <p:cNvSpPr/>
              <p:nvPr/>
            </p:nvSpPr>
            <p:spPr>
              <a:xfrm>
                <a:off x="5306124" y="2169110"/>
                <a:ext cx="983933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P_6_AN.1_1#775c44e53.blank?vbadefaultcenterpage=1&amp;parentnodeid=67ed6d2a6&amp;vbapositionanswer=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24" y="2169110"/>
                <a:ext cx="983933" cy="353441"/>
              </a:xfrm>
              <a:prstGeom prst="rect">
                <a:avLst/>
              </a:prstGeom>
              <a:blipFill rotWithShape="1">
                <a:blip r:embed="rId4"/>
                <a:stretch>
                  <a:fillRect l="-7" t="-166" r="39" b="-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6_AN.2_1#775c44e53.blank?vbadefaultcenterpage=1&amp;parentnodeid=67ed6d2a6&amp;vbapositionanswer=2&amp;vbahtmlprocessed=1"/>
              <p:cNvSpPr/>
              <p:nvPr/>
            </p:nvSpPr>
            <p:spPr>
              <a:xfrm>
                <a:off x="5315649" y="3129230"/>
                <a:ext cx="983933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P_6_AN.2_1#775c44e53.blank?vbadefaultcenterpage=1&amp;parentnodeid=67ed6d2a6&amp;vbapositionanswer=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5649" y="3129230"/>
                <a:ext cx="983933" cy="353441"/>
              </a:xfrm>
              <a:prstGeom prst="rect">
                <a:avLst/>
              </a:prstGeom>
              <a:blipFill rotWithShape="1">
                <a:blip r:embed="rId5"/>
                <a:stretch>
                  <a:fillRect l="-7" t="-166" r="39" b="-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_6_AN.3_1#775c44e53.blank?vbadefaultcenterpage=1&amp;parentnodeid=67ed6d2a6&amp;vbapositionanswer=3&amp;vbahtmlprocessed=1"/>
              <p:cNvSpPr/>
              <p:nvPr/>
            </p:nvSpPr>
            <p:spPr>
              <a:xfrm>
                <a:off x="5441061" y="4096208"/>
                <a:ext cx="1210945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P_6_AN.3_1#775c44e53.blank?vbadefaultcenterpage=1&amp;parentnodeid=67ed6d2a6&amp;vbapositionanswer=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061" y="4096208"/>
                <a:ext cx="1210945" cy="353441"/>
              </a:xfrm>
              <a:prstGeom prst="rect">
                <a:avLst/>
              </a:prstGeom>
              <a:blipFill rotWithShape="1">
                <a:blip r:embed="rId6"/>
                <a:stretch>
                  <a:fillRect l="-31" t="-130" r="31" b="-7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P_6_AN.4_1#775c44e53.blank?vbadefaultcenterpage=1&amp;parentnodeid=67ed6d2a6&amp;vbapositionanswer=4&amp;vbahtmlprocessed=1"/>
          <p:cNvSpPr/>
          <p:nvPr/>
        </p:nvSpPr>
        <p:spPr>
          <a:xfrm>
            <a:off x="5899404" y="5089030"/>
            <a:ext cx="1135063" cy="3549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29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反函数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  <p:bldP spid="6" grpId="0" build="p" animBg="1"/>
      <p:bldP spid="7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6_BD#775c44e53?segpoint=1&amp;vbadefaultcenterpage=1&amp;parentnodeid=67ed6d2a6&amp;vbahtmlprocessed=1"/>
              <p:cNvSpPr/>
              <p:nvPr/>
            </p:nvSpPr>
            <p:spPr>
              <a:xfrm>
                <a:off x="502920" y="2245882"/>
                <a:ext cx="11183112" cy="265423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伸缩变换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mPr>
                      <m:mr>
                        <m:e>
                          <m:r>
                            <m:rPr>
                              <m:nor/>
                            </m:rP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各点纵坐标不变</m:t>
                          </m:r>
                        </m:e>
                      </m:mr>
                      <m:mr>
                        <m:e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横坐标变为原来的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sz="2400" b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d>
                            </m:e>
                          </m:groupChr>
                        </m:e>
                      </m:mr>
                    </m:m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mPr>
                      <m:mr>
                        <m:e>
                          <m:r>
                            <m:rPr>
                              <m:nor/>
                            </m:rPr>
                            <a:rPr lang="en-US" altLang="zh-CN" sz="2400" b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各点横坐标不变</m:t>
                          </m:r>
                        </m:e>
                      </m:mr>
                      <m:mr>
                        <m:e>
                          <m:groupChr>
                            <m:groupChrPr>
                              <m:chr m:val="→"/>
                              <m:pos m:val="top"/>
                              <m:ctrlPr>
                                <a:rPr lang="en-US" altLang="zh-CN" sz="2400" b="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纵坐标变为原来的</m:t>
                              </m:r>
                              <m: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altLang="zh-CN" sz="2400" b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&gt;0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altLang="zh-CN" sz="2400" b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倍</m:t>
                              </m:r>
                            </m:e>
                          </m:groupChr>
                        </m:e>
                      </m:mr>
                    </m:m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𝐴𝑓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6_BD#775c44e53?segpoint=1&amp;vbadefaultcenterpage=1&amp;parentnodeid=67ed6d2a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45882"/>
                <a:ext cx="11183112" cy="2654237"/>
              </a:xfrm>
              <a:prstGeom prst="rect">
                <a:avLst/>
              </a:prstGeom>
              <a:blipFill rotWithShape="1">
                <a:blip r:embed="rId2"/>
                <a:stretch>
                  <a:fillRect t="-20" r="1" b="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iMTU1MDljNDlhODY1MWYwNDk4MjYwNjJlNDA3ZTQifQ==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1009</Words>
  <Application>Microsoft Office PowerPoint</Application>
  <PresentationFormat>宽屏</PresentationFormat>
  <Paragraphs>325</Paragraphs>
  <Slides>67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6" baseType="lpstr">
      <vt:lpstr>等线</vt:lpstr>
      <vt:lpstr>华文细黑</vt:lpstr>
      <vt:lpstr>宋体</vt:lpstr>
      <vt:lpstr>微软雅黑</vt:lpstr>
      <vt:lpstr>Arial</vt:lpstr>
      <vt:lpstr>Calibri</vt:lpstr>
      <vt:lpstr>Cambria Math</vt:lpstr>
      <vt:lpstr>Times New Roman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石蒙</dc:creator>
  <cp:lastModifiedBy>微软用户</cp:lastModifiedBy>
  <cp:revision>11</cp:revision>
  <dcterms:created xsi:type="dcterms:W3CDTF">2023-12-21T10:12:00Z</dcterms:created>
  <dcterms:modified xsi:type="dcterms:W3CDTF">2024-01-18T06:00:25Z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E4E2F80769DA44E89633CB11CF541EF0_12</vt:lpwstr>
  </property>
  <property fmtid="{D5CDD505-2E9C-101B-9397-08002B2CF9AE}" pid="3" name="KSOProductBuildVer">
    <vt:lpwstr>2052-12.1.0.15990</vt:lpwstr>
  </property>
</Properties>
</file>